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204"/>
  </p:notesMasterIdLst>
  <p:sldIdLst>
    <p:sldId id="3259" r:id="rId5"/>
    <p:sldId id="3640" r:id="rId6"/>
    <p:sldId id="3639" r:id="rId7"/>
    <p:sldId id="3638" r:id="rId8"/>
    <p:sldId id="3637" r:id="rId9"/>
    <p:sldId id="3636" r:id="rId10"/>
    <p:sldId id="3635" r:id="rId11"/>
    <p:sldId id="3634" r:id="rId12"/>
    <p:sldId id="3633" r:id="rId13"/>
    <p:sldId id="3632" r:id="rId14"/>
    <p:sldId id="3631" r:id="rId15"/>
    <p:sldId id="3630" r:id="rId16"/>
    <p:sldId id="3629" r:id="rId17"/>
    <p:sldId id="3817" r:id="rId18"/>
    <p:sldId id="3818" r:id="rId19"/>
    <p:sldId id="3628" r:id="rId20"/>
    <p:sldId id="3627" r:id="rId21"/>
    <p:sldId id="3626" r:id="rId22"/>
    <p:sldId id="3625" r:id="rId23"/>
    <p:sldId id="3624" r:id="rId24"/>
    <p:sldId id="3623" r:id="rId25"/>
    <p:sldId id="3622" r:id="rId26"/>
    <p:sldId id="3621" r:id="rId27"/>
    <p:sldId id="3620" r:id="rId28"/>
    <p:sldId id="3619" r:id="rId29"/>
    <p:sldId id="3618" r:id="rId30"/>
    <p:sldId id="3617" r:id="rId31"/>
    <p:sldId id="3616" r:id="rId32"/>
    <p:sldId id="3615" r:id="rId33"/>
    <p:sldId id="3614" r:id="rId34"/>
    <p:sldId id="3613" r:id="rId35"/>
    <p:sldId id="3612" r:id="rId36"/>
    <p:sldId id="3611" r:id="rId37"/>
    <p:sldId id="3610" r:id="rId38"/>
    <p:sldId id="3609" r:id="rId39"/>
    <p:sldId id="3820" r:id="rId40"/>
    <p:sldId id="3608" r:id="rId41"/>
    <p:sldId id="3821" r:id="rId42"/>
    <p:sldId id="3607" r:id="rId43"/>
    <p:sldId id="3606" r:id="rId44"/>
    <p:sldId id="3605" r:id="rId45"/>
    <p:sldId id="3604" r:id="rId46"/>
    <p:sldId id="3819" r:id="rId47"/>
    <p:sldId id="3603" r:id="rId48"/>
    <p:sldId id="3602" r:id="rId49"/>
    <p:sldId id="3601" r:id="rId50"/>
    <p:sldId id="3600" r:id="rId51"/>
    <p:sldId id="3599" r:id="rId52"/>
    <p:sldId id="3598" r:id="rId53"/>
    <p:sldId id="3597" r:id="rId54"/>
    <p:sldId id="3596" r:id="rId55"/>
    <p:sldId id="3595" r:id="rId56"/>
    <p:sldId id="3594" r:id="rId57"/>
    <p:sldId id="3592" r:id="rId58"/>
    <p:sldId id="3591" r:id="rId59"/>
    <p:sldId id="3590" r:id="rId60"/>
    <p:sldId id="3589" r:id="rId61"/>
    <p:sldId id="3588" r:id="rId62"/>
    <p:sldId id="3587" r:id="rId63"/>
    <p:sldId id="3586" r:id="rId64"/>
    <p:sldId id="3585" r:id="rId65"/>
    <p:sldId id="3822" r:id="rId66"/>
    <p:sldId id="3823" r:id="rId67"/>
    <p:sldId id="3584" r:id="rId68"/>
    <p:sldId id="3583" r:id="rId69"/>
    <p:sldId id="3582" r:id="rId70"/>
    <p:sldId id="3581" r:id="rId71"/>
    <p:sldId id="3580" r:id="rId72"/>
    <p:sldId id="3579" r:id="rId73"/>
    <p:sldId id="3578" r:id="rId74"/>
    <p:sldId id="3577" r:id="rId75"/>
    <p:sldId id="3576" r:id="rId76"/>
    <p:sldId id="3575" r:id="rId77"/>
    <p:sldId id="3574" r:id="rId78"/>
    <p:sldId id="3573" r:id="rId79"/>
    <p:sldId id="3572" r:id="rId80"/>
    <p:sldId id="3571" r:id="rId81"/>
    <p:sldId id="3701" r:id="rId82"/>
    <p:sldId id="3700" r:id="rId83"/>
    <p:sldId id="3699" r:id="rId84"/>
    <p:sldId id="3698" r:id="rId85"/>
    <p:sldId id="3697" r:id="rId86"/>
    <p:sldId id="3696" r:id="rId87"/>
    <p:sldId id="3695" r:id="rId88"/>
    <p:sldId id="3694" r:id="rId89"/>
    <p:sldId id="3693" r:id="rId90"/>
    <p:sldId id="3692" r:id="rId91"/>
    <p:sldId id="3691" r:id="rId92"/>
    <p:sldId id="3690" r:id="rId93"/>
    <p:sldId id="3689" r:id="rId94"/>
    <p:sldId id="3688" r:id="rId95"/>
    <p:sldId id="3687" r:id="rId96"/>
    <p:sldId id="3686" r:id="rId97"/>
    <p:sldId id="3685" r:id="rId98"/>
    <p:sldId id="3684" r:id="rId99"/>
    <p:sldId id="3683" r:id="rId100"/>
    <p:sldId id="3682" r:id="rId101"/>
    <p:sldId id="3681" r:id="rId102"/>
    <p:sldId id="3680" r:id="rId103"/>
    <p:sldId id="3679" r:id="rId104"/>
    <p:sldId id="3826" r:id="rId105"/>
    <p:sldId id="3827" r:id="rId106"/>
    <p:sldId id="3678" r:id="rId107"/>
    <p:sldId id="3677" r:id="rId108"/>
    <p:sldId id="3676" r:id="rId109"/>
    <p:sldId id="3675" r:id="rId110"/>
    <p:sldId id="3674" r:id="rId111"/>
    <p:sldId id="3829" r:id="rId112"/>
    <p:sldId id="3673" r:id="rId113"/>
    <p:sldId id="3672" r:id="rId114"/>
    <p:sldId id="3671" r:id="rId115"/>
    <p:sldId id="3830" r:id="rId116"/>
    <p:sldId id="3670" r:id="rId117"/>
    <p:sldId id="3669" r:id="rId118"/>
    <p:sldId id="3668" r:id="rId119"/>
    <p:sldId id="3667" r:id="rId120"/>
    <p:sldId id="3666" r:id="rId121"/>
    <p:sldId id="3665" r:id="rId122"/>
    <p:sldId id="3664" r:id="rId123"/>
    <p:sldId id="3663" r:id="rId124"/>
    <p:sldId id="3662" r:id="rId125"/>
    <p:sldId id="3661" r:id="rId126"/>
    <p:sldId id="3660" r:id="rId127"/>
    <p:sldId id="3659" r:id="rId128"/>
    <p:sldId id="3658" r:id="rId129"/>
    <p:sldId id="3657" r:id="rId130"/>
    <p:sldId id="3656" r:id="rId131"/>
    <p:sldId id="3655" r:id="rId132"/>
    <p:sldId id="3654" r:id="rId133"/>
    <p:sldId id="3653" r:id="rId134"/>
    <p:sldId id="3652" r:id="rId135"/>
    <p:sldId id="3651" r:id="rId136"/>
    <p:sldId id="3650" r:id="rId137"/>
    <p:sldId id="3649" r:id="rId138"/>
    <p:sldId id="3648" r:id="rId139"/>
    <p:sldId id="3831" r:id="rId140"/>
    <p:sldId id="3647" r:id="rId141"/>
    <p:sldId id="3774" r:id="rId142"/>
    <p:sldId id="3773" r:id="rId143"/>
    <p:sldId id="3772" r:id="rId144"/>
    <p:sldId id="3771" r:id="rId145"/>
    <p:sldId id="3770" r:id="rId146"/>
    <p:sldId id="3769" r:id="rId147"/>
    <p:sldId id="3768" r:id="rId148"/>
    <p:sldId id="3767" r:id="rId149"/>
    <p:sldId id="3766" r:id="rId150"/>
    <p:sldId id="3765" r:id="rId151"/>
    <p:sldId id="3403" r:id="rId152"/>
    <p:sldId id="3405" r:id="rId153"/>
    <p:sldId id="3404" r:id="rId154"/>
    <p:sldId id="3406" r:id="rId155"/>
    <p:sldId id="3541" r:id="rId156"/>
    <p:sldId id="3407" r:id="rId157"/>
    <p:sldId id="3460" r:id="rId158"/>
    <p:sldId id="3559" r:id="rId159"/>
    <p:sldId id="3458" r:id="rId160"/>
    <p:sldId id="3459" r:id="rId161"/>
    <p:sldId id="3530" r:id="rId162"/>
    <p:sldId id="3462" r:id="rId163"/>
    <p:sldId id="3565" r:id="rId164"/>
    <p:sldId id="3566" r:id="rId165"/>
    <p:sldId id="3463" r:id="rId166"/>
    <p:sldId id="3099" r:id="rId167"/>
    <p:sldId id="3335" r:id="rId168"/>
    <p:sldId id="3334" r:id="rId169"/>
    <p:sldId id="3544" r:id="rId170"/>
    <p:sldId id="3545" r:id="rId171"/>
    <p:sldId id="3546" r:id="rId172"/>
    <p:sldId id="3342" r:id="rId173"/>
    <p:sldId id="3551" r:id="rId174"/>
    <p:sldId id="3556" r:id="rId175"/>
    <p:sldId id="3560" r:id="rId176"/>
    <p:sldId id="3562" r:id="rId177"/>
    <p:sldId id="3534" r:id="rId178"/>
    <p:sldId id="3563" r:id="rId179"/>
    <p:sldId id="3561" r:id="rId180"/>
    <p:sldId id="3552" r:id="rId181"/>
    <p:sldId id="3554" r:id="rId182"/>
    <p:sldId id="3389" r:id="rId183"/>
    <p:sldId id="3393" r:id="rId184"/>
    <p:sldId id="3397" r:id="rId185"/>
    <p:sldId id="3555" r:id="rId186"/>
    <p:sldId id="3398" r:id="rId187"/>
    <p:sldId id="3399" r:id="rId188"/>
    <p:sldId id="3564" r:id="rId189"/>
    <p:sldId id="3401" r:id="rId190"/>
    <p:sldId id="3100" r:id="rId191"/>
    <p:sldId id="3465" r:id="rId192"/>
    <p:sldId id="3547" r:id="rId193"/>
    <p:sldId id="3548" r:id="rId194"/>
    <p:sldId id="3550" r:id="rId195"/>
    <p:sldId id="3816" r:id="rId196"/>
    <p:sldId id="3815" r:id="rId197"/>
    <p:sldId id="3568" r:id="rId198"/>
    <p:sldId id="3847" r:id="rId199"/>
    <p:sldId id="3848" r:id="rId200"/>
    <p:sldId id="3503" r:id="rId201"/>
    <p:sldId id="3505" r:id="rId202"/>
    <p:sldId id="3038" r:id="rId2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low #1" id="{C0BF3AE9-65D8-423F-ADE4-273150F0FDDF}">
          <p14:sldIdLst>
            <p14:sldId id="3259"/>
            <p14:sldId id="3640"/>
            <p14:sldId id="3639"/>
            <p14:sldId id="3638"/>
            <p14:sldId id="3637"/>
            <p14:sldId id="3636"/>
            <p14:sldId id="3635"/>
            <p14:sldId id="3634"/>
            <p14:sldId id="3633"/>
            <p14:sldId id="3632"/>
            <p14:sldId id="3631"/>
            <p14:sldId id="3630"/>
            <p14:sldId id="3629"/>
            <p14:sldId id="3817"/>
            <p14:sldId id="3818"/>
            <p14:sldId id="3628"/>
            <p14:sldId id="3627"/>
            <p14:sldId id="3626"/>
            <p14:sldId id="3625"/>
            <p14:sldId id="3624"/>
            <p14:sldId id="3623"/>
            <p14:sldId id="3622"/>
            <p14:sldId id="3621"/>
            <p14:sldId id="3620"/>
            <p14:sldId id="3619"/>
            <p14:sldId id="3618"/>
            <p14:sldId id="3617"/>
            <p14:sldId id="3616"/>
            <p14:sldId id="3615"/>
            <p14:sldId id="3614"/>
            <p14:sldId id="3613"/>
            <p14:sldId id="3612"/>
            <p14:sldId id="3611"/>
            <p14:sldId id="3610"/>
            <p14:sldId id="3609"/>
            <p14:sldId id="3820"/>
            <p14:sldId id="3608"/>
            <p14:sldId id="3821"/>
            <p14:sldId id="3607"/>
            <p14:sldId id="3606"/>
            <p14:sldId id="3605"/>
            <p14:sldId id="3604"/>
            <p14:sldId id="3819"/>
            <p14:sldId id="3603"/>
            <p14:sldId id="3602"/>
            <p14:sldId id="3601"/>
            <p14:sldId id="3600"/>
            <p14:sldId id="3599"/>
            <p14:sldId id="3598"/>
            <p14:sldId id="3597"/>
            <p14:sldId id="3596"/>
            <p14:sldId id="3595"/>
            <p14:sldId id="3594"/>
            <p14:sldId id="3592"/>
            <p14:sldId id="3591"/>
            <p14:sldId id="3590"/>
            <p14:sldId id="3589"/>
            <p14:sldId id="3588"/>
            <p14:sldId id="3587"/>
            <p14:sldId id="3586"/>
            <p14:sldId id="3585"/>
            <p14:sldId id="3822"/>
            <p14:sldId id="3823"/>
            <p14:sldId id="3584"/>
            <p14:sldId id="3583"/>
            <p14:sldId id="3582"/>
            <p14:sldId id="3581"/>
            <p14:sldId id="3580"/>
            <p14:sldId id="3579"/>
            <p14:sldId id="3578"/>
            <p14:sldId id="3577"/>
            <p14:sldId id="3576"/>
            <p14:sldId id="3575"/>
            <p14:sldId id="3574"/>
            <p14:sldId id="3573"/>
            <p14:sldId id="3572"/>
            <p14:sldId id="3571"/>
            <p14:sldId id="3701"/>
            <p14:sldId id="3700"/>
            <p14:sldId id="3699"/>
            <p14:sldId id="3698"/>
            <p14:sldId id="3697"/>
            <p14:sldId id="3696"/>
            <p14:sldId id="3695"/>
            <p14:sldId id="3694"/>
            <p14:sldId id="3693"/>
            <p14:sldId id="3692"/>
            <p14:sldId id="3691"/>
            <p14:sldId id="3690"/>
            <p14:sldId id="3689"/>
            <p14:sldId id="3688"/>
            <p14:sldId id="3687"/>
            <p14:sldId id="3686"/>
            <p14:sldId id="3685"/>
            <p14:sldId id="3684"/>
            <p14:sldId id="3683"/>
            <p14:sldId id="3682"/>
            <p14:sldId id="3681"/>
            <p14:sldId id="3680"/>
            <p14:sldId id="3679"/>
            <p14:sldId id="3826"/>
            <p14:sldId id="3827"/>
            <p14:sldId id="3678"/>
            <p14:sldId id="3677"/>
            <p14:sldId id="3676"/>
            <p14:sldId id="3675"/>
            <p14:sldId id="3674"/>
            <p14:sldId id="3829"/>
            <p14:sldId id="3673"/>
            <p14:sldId id="3672"/>
            <p14:sldId id="3671"/>
            <p14:sldId id="3830"/>
            <p14:sldId id="3670"/>
            <p14:sldId id="3669"/>
            <p14:sldId id="3668"/>
            <p14:sldId id="3667"/>
            <p14:sldId id="3666"/>
            <p14:sldId id="3665"/>
            <p14:sldId id="3664"/>
            <p14:sldId id="3663"/>
            <p14:sldId id="3662"/>
            <p14:sldId id="3661"/>
            <p14:sldId id="3660"/>
            <p14:sldId id="3659"/>
            <p14:sldId id="3658"/>
            <p14:sldId id="3657"/>
            <p14:sldId id="3656"/>
            <p14:sldId id="3655"/>
            <p14:sldId id="3654"/>
            <p14:sldId id="3653"/>
            <p14:sldId id="3652"/>
            <p14:sldId id="3651"/>
            <p14:sldId id="3650"/>
            <p14:sldId id="3649"/>
            <p14:sldId id="3648"/>
            <p14:sldId id="3831"/>
            <p14:sldId id="3647"/>
            <p14:sldId id="3774"/>
            <p14:sldId id="3773"/>
            <p14:sldId id="3772"/>
            <p14:sldId id="3771"/>
            <p14:sldId id="3770"/>
            <p14:sldId id="3769"/>
            <p14:sldId id="3768"/>
            <p14:sldId id="3767"/>
            <p14:sldId id="3766"/>
            <p14:sldId id="3765"/>
          </p14:sldIdLst>
        </p14:section>
        <p14:section name="Flow 4" id="{AAF8AA3C-98B4-4270-9313-A0D17466F0AB}">
          <p14:sldIdLst>
            <p14:sldId id="3403"/>
            <p14:sldId id="3405"/>
            <p14:sldId id="3404"/>
            <p14:sldId id="3406"/>
            <p14:sldId id="3541"/>
            <p14:sldId id="3407"/>
            <p14:sldId id="3460"/>
            <p14:sldId id="3559"/>
            <p14:sldId id="3458"/>
            <p14:sldId id="3459"/>
            <p14:sldId id="3530"/>
            <p14:sldId id="3462"/>
            <p14:sldId id="3565"/>
            <p14:sldId id="3566"/>
            <p14:sldId id="3463"/>
          </p14:sldIdLst>
        </p14:section>
        <p14:section name="Flow 5" id="{C4EA4561-6052-4628-9702-C17A22FF8B35}">
          <p14:sldIdLst/>
        </p14:section>
        <p14:section name="Flow 6" id="{95E8B33C-C91C-404D-B5FA-D9C217C55ED3}">
          <p14:sldIdLst>
            <p14:sldId id="3099"/>
            <p14:sldId id="3335"/>
            <p14:sldId id="3334"/>
            <p14:sldId id="3544"/>
            <p14:sldId id="3545"/>
            <p14:sldId id="3546"/>
            <p14:sldId id="3342"/>
            <p14:sldId id="3551"/>
            <p14:sldId id="3556"/>
            <p14:sldId id="3560"/>
            <p14:sldId id="3562"/>
            <p14:sldId id="3534"/>
            <p14:sldId id="3563"/>
            <p14:sldId id="3561"/>
            <p14:sldId id="3552"/>
            <p14:sldId id="3554"/>
            <p14:sldId id="3389"/>
            <p14:sldId id="3393"/>
            <p14:sldId id="3397"/>
            <p14:sldId id="3555"/>
            <p14:sldId id="3398"/>
            <p14:sldId id="3399"/>
            <p14:sldId id="3564"/>
            <p14:sldId id="3401"/>
          </p14:sldIdLst>
        </p14:section>
        <p14:section name="Flow 8" id="{25FF63D7-247B-1545-BCF1-A7CE5BE34DEC}">
          <p14:sldIdLst>
            <p14:sldId id="3100"/>
            <p14:sldId id="3465"/>
            <p14:sldId id="3547"/>
            <p14:sldId id="3548"/>
            <p14:sldId id="3550"/>
            <p14:sldId id="3816"/>
            <p14:sldId id="3815"/>
            <p14:sldId id="3568"/>
            <p14:sldId id="3847"/>
            <p14:sldId id="3848"/>
            <p14:sldId id="3503"/>
            <p14:sldId id="3505"/>
          </p14:sldIdLst>
        </p14:section>
        <p14:section name="Additional Slides" id="{E104702C-2D5C-EC4E-89A5-110DDE147A8B}">
          <p14:sldIdLst>
            <p14:sldId id="3038"/>
          </p14:sldIdLst>
        </p14:section>
      </p14:sectionLst>
    </p:ext>
    <p:ext uri="{EFAFB233-063F-42B5-8137-9DF3F51BA10A}">
      <p15:sldGuideLst xmlns:p15="http://schemas.microsoft.com/office/powerpoint/2012/main">
        <p15:guide id="1" pos="3264" userDrawn="1">
          <p15:clr>
            <a:srgbClr val="A4A3A4"/>
          </p15:clr>
        </p15:guide>
        <p15:guide id="2" pos="3528" userDrawn="1">
          <p15:clr>
            <a:srgbClr val="A4A3A4"/>
          </p15:clr>
        </p15:guide>
        <p15:guide id="3" pos="7224" userDrawn="1">
          <p15:clr>
            <a:srgbClr val="A4A3A4"/>
          </p15:clr>
        </p15:guide>
        <p15:guide id="4" pos="3840" userDrawn="1">
          <p15:clr>
            <a:srgbClr val="A4A3A4"/>
          </p15:clr>
        </p15:guide>
        <p15:guide id="5" pos="480" userDrawn="1">
          <p15:clr>
            <a:srgbClr val="A4A3A4"/>
          </p15:clr>
        </p15:guide>
        <p15:guide id="6" orient="horz" pos="3888" userDrawn="1">
          <p15:clr>
            <a:srgbClr val="A4A3A4"/>
          </p15:clr>
        </p15:guide>
        <p15:guide id="7" orient="horz" pos="1080" userDrawn="1">
          <p15:clr>
            <a:srgbClr val="A4A3A4"/>
          </p15:clr>
        </p15:guide>
        <p15:guide id="8" orient="horz" pos="696" userDrawn="1">
          <p15:clr>
            <a:srgbClr val="A4A3A4"/>
          </p15:clr>
        </p15:guide>
        <p15:guide id="9" pos="53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7920C-8895-3216-2BFA-956E4FE3C158}" name="Dwyer, Caty" initials="CD" userId="S::caty.dwyer@accenturefederal.com::49e14934-8282-4a0e-bd29-432ea4002242" providerId="AD"/>
  <p188:author id="{B0EF090F-B60F-6081-F43D-6FDFC27BCA01}" name="max.moss@accenturefederal.com" initials="ma" userId="S::urn:spo:guest#max.moss@accenturefederal.com::" providerId="AD"/>
  <p188:author id="{5062B10F-96E4-23FF-AB86-F82E2B110148}" name="Reyes-Hernandez, Vicki" initials="RHV" userId="S::v.reyes-hernandez@accenturefederal.com::3df94f66-15ab-4365-ab46-07a3e7667199" providerId="AD"/>
  <p188:author id="{9D27AA12-3061-B332-EA9B-91AE2E30CACA}" name="Darkwa, Appiah" initials="DA" userId="S::appiah.darkwa@accenturefederal.com::29857b5a-0f57-47a4-bfe8-23a8279cb567" providerId="AD"/>
  <p188:author id="{05B90315-94B5-3CDE-4138-D6734941046D}" name="Johnson, Mia" initials="JM" userId="S::mia.johnson@ed.gov::a2d6ab0e-a919-42ad-bd95-a29da8ae6e12" providerId="AD"/>
  <p188:author id="{FE1B9C15-80CB-BE9D-5FC0-D192526ECF19}" name="Dwyer, Caty" initials="" userId="S::caty.dwyer@afs.com::8fa0702d-3eb9-420e-a8c7-8f887c5e2bd5" providerId="AD"/>
  <p188:author id="{F2A16923-25F6-E5E2-9126-FCD7B591A969}" name="Campau, Natalia P." initials="CNP" userId="S::natalia.p.campau@accenturefederal.com::5fc72ae1-826d-4751-ad66-649c9b1413d7" providerId="AD"/>
  <p188:author id="{86872332-EF91-76E8-30C8-CFF7758DEEAC}" name="Kim, Joyce" initials="JK" userId="S::joy.kim@afs.com::17e5a0fd-fcb3-40c6-9a18-6aced4d7622a" providerId="AD"/>
  <p188:author id="{E86C8E33-898C-BCC9-A3F8-35C35E5FAAD4}" name="Ateeqi, Husna" initials="AH" userId="S::husna.ateeqi@afs.com::012e7104-223c-4c8b-a777-1f5ad1083671" providerId="AD"/>
  <p188:author id="{26F8CD37-B88B-637A-DE9E-7449E7450931}" name="Campau, Natalia P." initials="CNP" userId="S::natalia.p.campau@afs.com::0b6adb89-f0d0-4785-80bd-19271259f0c3" providerId="AD"/>
  <p188:author id="{E7919A38-0B2F-1187-413D-82E48A319EEF}" name="Kellis Robbins" initials="KR" userId="S::Kellis.Robbins@ed.gov::14d6872d-65a0-4843-93c5-8ccccaa7cdcc" providerId="AD"/>
  <p188:author id="{8F58F539-176F-A02D-BDAD-6327DAE5BC4E}" name="Jayathilake, Chamila" initials="JC" userId="S::herath.jayathilake@ed.gov::9a5b8220-35c3-42bc-9364-da97b8a5b36b" providerId="AD"/>
  <p188:author id="{800B1B43-6871-F505-004B-BFA7941DA8AB}" name="Moss, Max" initials="MM" userId="S::max.moss@accenturefederal.com::83557647-9c04-4f90-9354-32028b4c249a" providerId="AD"/>
  <p188:author id="{6A0FF046-B43D-80FD-C1FB-A70A65D39684}" name="Hengst, Linnea" initials="HL" userId="S::linnea.hengst@ed.gov::bb311d20-d3ce-4f8b-a818-d38420569807" providerId="AD"/>
  <p188:author id="{4D775350-B75D-B95C-13D4-BF88042A634D}" name="Parkinson, Misty" initials="PM" userId="S::misty.parkinson@ed.gov::f726a577-e971-4720-9827-762342ca6c48" providerId="AD"/>
  <p188:author id="{B70D8872-9EA9-AC67-75B2-FFE9DB07BFAB}" name="Smith, Alexis" initials="SA" userId="S::alexis.smith@ed.gov::1d554657-b8f6-4d8f-91cf-3dad61f6a2da" providerId="AD"/>
  <p188:author id="{110F3A73-1031-84CE-AC06-7E3FDD25EC0E}" name="Hawkins, Jere" initials="HJ" userId="S::jere.hawkins@ed.gov::2080fbee-cf06-411d-86d4-5b3b48122712" providerId="AD"/>
  <p188:author id="{565F8B77-D04E-A801-20AD-32C70D0B4A99}" name="Washington, Cameron" initials="WC" userId="S::cameron.washington@ed.gov::1810a4ac-4d2e-434b-b039-8857415113eb" providerId="AD"/>
  <p188:author id="{B86FC778-EBCA-77DA-D1B1-AF0903E17F63}" name="Johnson, Mia" initials="JM" userId="S::Mia.Johnson@ed.gov::a2d6ab0e-a919-42ad-bd95-a29da8ae6e12" providerId="AD"/>
  <p188:author id="{B2A5217E-72B6-C211-70F4-30D911186BE7}" name="Wells, Kimberly" initials="WK" userId="S::Kimberly.Wells@ed.gov::2e115ceb-84aa-4dc1-ae9b-c374d6b7656d" providerId="AD"/>
  <p188:author id="{04E08D83-3F4A-A3F7-5607-C2FB1DDFD7E8}" name="Barkin, Jesse" initials="BJ" userId="S::jesse.barkin@afs.com::4c5ead56-a55f-4331-bff8-ddcf4cd66c41" providerId="AD"/>
  <p188:author id="{17F21289-9A4E-1229-94BA-81AF76D73AB2}" name="Leva, Samantha" initials="LS" userId="S::samantha.leva@afs.com::b2dea550-6536-46ed-977a-e3a1a4b7f676" providerId="AD"/>
  <p188:author id="{A9ECA790-47AA-D9E7-AA8C-417723E4F2BB}" name="Guy, Nicholette" initials="NG" userId="S::nicholette.guy@afs.com::4e23f57a-de4a-4fb9-af28-01a5624a4206" providerId="AD"/>
  <p188:author id="{DD4E0195-8AF6-0850-C1C6-97CE99A8A90D}" name="Marinez, Abraham" initials="MA" userId="S::abraham.marinez@ed.gov::8b841f87-abcf-424e-8f1d-a8b8b87d1037" providerId="AD"/>
  <p188:author id="{7BFC559F-E5CE-D31F-18CC-46FBB8C015F5}" name="Washington, Cameron" initials="WC" userId="S::Cameron.Washington@ed.gov::1810a4ac-4d2e-434b-b039-8857415113eb" providerId="AD"/>
  <p188:author id="{D9AA62A2-4ECD-D8CF-9FA8-95B6541F60AB}" name="Dwyer, Caty" initials="DC" userId="S::b-caty.dwyer@accenturefederal.com::49e14934-8282-4a0e-bd29-432ea4002242" providerId="AD"/>
  <p188:author id="{F21E66A2-391D-6E8B-0F41-42D05801EB5E}" name="Reyes-Hernandez, Vicki" initials="VR" userId="S::v.reyes-hernandez@afs.com::fb4851a6-c149-4f79-bf19-3e210be7c563" providerId="AD"/>
  <p188:author id="{B60F19A8-B5FB-A24B-A17C-11D660B9425C}" name="Wells, Kimberly" initials="WK" userId="S::kimberly.wells@ed.gov::2e115ceb-84aa-4dc1-ae9b-c374d6b7656d" providerId="AD"/>
  <p188:author id="{C7A0D9A8-E192-0ED8-2C08-669A54A45656}" name="Gomez, Natasha" initials="NG" userId="S::natasha.gomez@afs.com::c0050840-832d-47bd-b475-42436ec8d5e3" providerId="AD"/>
  <p188:author id="{496D24B0-DD85-0948-201A-1370F915E9E5}" name="natasha.gomez@accenturefederal.com" initials="na" userId="S::urn:spo:guest#natasha.gomez@accenturefederal.com::" providerId="AD"/>
  <p188:author id="{04833FB6-0CE3-60B6-43EB-A2AF2A8165D9}" name="Gomez, Natasha" initials="GN" userId="S::natasha.gomez@accenturefederal.com::a630cca4-adf9-4223-be40-a9747d066f90" providerId="AD"/>
  <p188:author id="{393DAAB6-27ED-B002-10A4-5B7CFE19D073}" name="Smith, Alexis" initials="SA" userId="S::Alexis.Smith@ed.gov::1d554657-b8f6-4d8f-91cf-3dad61f6a2da" providerId="AD"/>
  <p188:author id="{471219CE-CB51-022E-3492-68A730F222EB}" name="caty.dwyer@accenturefederal.com" initials="ca" userId="S::urn:spo:guest#caty.dwyer@accenturefederal.com::" providerId="AD"/>
  <p188:author id="{C2CBE4D9-3703-D1AD-D071-CC680F6CBCF2}" name="Goodsell, Jonathan" initials="GJ" userId="S::Jonathan.Goodsell@ed.gov::ed284b64-ec80-4f7d-b9ca-ae9bc96d252f" providerId="AD"/>
  <p188:author id="{25A919DB-DA0C-A8F9-6D56-B7C0CAFB6331}" name="Goodsell, Jonathan" initials="GJ" userId="S::jonathan.goodsell@ed.gov::ed284b64-ec80-4f7d-b9ca-ae9bc96d252f" providerId="AD"/>
  <p188:author id="{CBFF25E7-49B5-836F-1F8A-96200DB9F92D}" name="Leva, Samantha" initials="LS" userId="S::samantha.leva@accenturefederal.com::3bfaf256-c240-46b9-8a41-10651885123a" providerId="AD"/>
  <p188:author id="{0CDCB9F9-5C11-D046-DB10-06AC76CA2453}" name="Barkin, Jesse" initials="BJ" userId="S::jesse.barkin@accenturefederal.com::fba30fe4-d091-4f7f-a41e-6a79baa61329" providerId="AD"/>
  <p188:author id="{FCB08DFA-14B4-61BB-C263-261D439DAC62}" name="Cameron, Cindy" initials="CC" userId="S::cindy.cameron@ed.gov::9a7aad05-6857-4b92-8218-bed04e82f3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onathan Goodsell" initials="JG" lastIdx="2" clrIdx="6">
    <p:extLst>
      <p:ext uri="{19B8F6BF-5375-455C-9EA6-DF929625EA0E}">
        <p15:presenceInfo xmlns:p15="http://schemas.microsoft.com/office/powerpoint/2012/main" userId="S::Jonathan.Goodsell@ed.gov::ed284b64-ec80-4f7d-b9ca-ae9bc96d252f" providerId="AD"/>
      </p:ext>
    </p:extLst>
  </p:cmAuthor>
  <p:cmAuthor id="1" name="Scott, Benjamin" initials="SB" lastIdx="5" clrIdx="0">
    <p:extLst>
      <p:ext uri="{19B8F6BF-5375-455C-9EA6-DF929625EA0E}">
        <p15:presenceInfo xmlns:p15="http://schemas.microsoft.com/office/powerpoint/2012/main" userId="S-1-5-21-560238246-503670158-341402209-634042" providerId="AD"/>
      </p:ext>
    </p:extLst>
  </p:cmAuthor>
  <p:cmAuthor id="8" name="Wells, Kimberly" initials="WK" lastIdx="4" clrIdx="7">
    <p:extLst>
      <p:ext uri="{19B8F6BF-5375-455C-9EA6-DF929625EA0E}">
        <p15:presenceInfo xmlns:p15="http://schemas.microsoft.com/office/powerpoint/2012/main" userId="S::kimberly.wells@ed.gov::2e115ceb-84aa-4dc1-ae9b-c374d6b7656d" providerId="AD"/>
      </p:ext>
    </p:extLst>
  </p:cmAuthor>
  <p:cmAuthor id="2" name="Prell, Emily [NELNET DIVERSIFIED SOLUTIONS, LLC]" initials="PE[DSL" lastIdx="42" clrIdx="1">
    <p:extLst>
      <p:ext uri="{19B8F6BF-5375-455C-9EA6-DF929625EA0E}">
        <p15:presenceInfo xmlns:p15="http://schemas.microsoft.com/office/powerpoint/2012/main" userId="S::emily.prell@accenturefederal.com::4d1190da-79cd-466d-85e4-972970e0d6be" providerId="AD"/>
      </p:ext>
    </p:extLst>
  </p:cmAuthor>
  <p:cmAuthor id="3" name="Crawford, Nikia P." initials="CP" lastIdx="22" clrIdx="2">
    <p:extLst>
      <p:ext uri="{19B8F6BF-5375-455C-9EA6-DF929625EA0E}">
        <p15:presenceInfo xmlns:p15="http://schemas.microsoft.com/office/powerpoint/2012/main" userId="S::nikia.p.crawford@accenturefederal.com::fe527310-e8da-49ac-8bd0-31cd90f7b6a6" providerId="AD"/>
      </p:ext>
    </p:extLst>
  </p:cmAuthor>
  <p:cmAuthor id="4" name="Maune, Corey [Missouri Higher Education Loan Authority]" initials="MC[HELA" lastIdx="5" clrIdx="3">
    <p:extLst>
      <p:ext uri="{19B8F6BF-5375-455C-9EA6-DF929625EA0E}">
        <p15:presenceInfo xmlns:p15="http://schemas.microsoft.com/office/powerpoint/2012/main" userId="S::corey.maune@accenturefederal.com::3fb81b28-f926-4865-a767-503fe99b04b8" providerId="AD"/>
      </p:ext>
    </p:extLst>
  </p:cmAuthor>
  <p:cmAuthor id="5" name="Gray, Anna" initials="GA" lastIdx="7" clrIdx="4">
    <p:extLst>
      <p:ext uri="{19B8F6BF-5375-455C-9EA6-DF929625EA0E}">
        <p15:presenceInfo xmlns:p15="http://schemas.microsoft.com/office/powerpoint/2012/main" userId="S::anna.gray@accenturefederal.com::1129c50c-2dee-4f7e-83a2-590cc5f553b2" providerId="AD"/>
      </p:ext>
    </p:extLst>
  </p:cmAuthor>
  <p:cmAuthor id="6" name="Chyna Branch" initials="CB" lastIdx="2" clrIdx="5">
    <p:extLst>
      <p:ext uri="{19B8F6BF-5375-455C-9EA6-DF929625EA0E}">
        <p15:presenceInfo xmlns:p15="http://schemas.microsoft.com/office/powerpoint/2012/main" userId="S::chyna.branch@summitllc.us::76aeb4ac-d8c4-4aab-b36d-00dd025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66FF"/>
    <a:srgbClr val="385770"/>
    <a:srgbClr val="113C53"/>
    <a:srgbClr val="38546D"/>
    <a:srgbClr val="E7EFF5"/>
    <a:srgbClr val="DDDEDF"/>
    <a:srgbClr val="0E2C3B"/>
    <a:srgbClr val="344F67"/>
    <a:srgbClr val="3249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5"/>
    <p:restoredTop sz="94694"/>
  </p:normalViewPr>
  <p:slideViewPr>
    <p:cSldViewPr snapToGrid="0">
      <p:cViewPr varScale="1">
        <p:scale>
          <a:sx n="98" d="100"/>
          <a:sy n="98" d="100"/>
        </p:scale>
        <p:origin x="806" y="67"/>
      </p:cViewPr>
      <p:guideLst>
        <p:guide pos="3264"/>
        <p:guide pos="3528"/>
        <p:guide pos="7224"/>
        <p:guide pos="3840"/>
        <p:guide pos="480"/>
        <p:guide orient="horz" pos="3888"/>
        <p:guide orient="horz" pos="1080"/>
        <p:guide orient="horz" pos="696"/>
        <p:guide pos="5376"/>
      </p:guideLst>
    </p:cSldViewPr>
  </p:slideViewPr>
  <p:outlineViewPr>
    <p:cViewPr>
      <p:scale>
        <a:sx n="33" d="100"/>
        <a:sy n="33" d="100"/>
      </p:scale>
      <p:origin x="0" y="-597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commentAuthors" Target="commen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viewProps" Target="view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44"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tableStyles" Target="tableStyles.xml"/><Relationship Id="rId190" Type="http://schemas.openxmlformats.org/officeDocument/2006/relationships/slide" Target="slides/slide186.xml"/><Relationship Id="rId204"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108</a:t>
            </a:fld>
            <a:endParaRPr lang="en-US"/>
          </a:p>
        </p:txBody>
      </p:sp>
    </p:spTree>
    <p:extLst>
      <p:ext uri="{BB962C8B-B14F-4D97-AF65-F5344CB8AC3E}">
        <p14:creationId xmlns:p14="http://schemas.microsoft.com/office/powerpoint/2010/main" val="29951313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109</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110</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111</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113</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114</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115</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21170-2F31-5076-A776-F94DBE581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CF777-5B88-F922-B0AD-97579DD6D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F4BBA-3711-53C3-22A6-2D28BC2AE7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0EE436-ACB2-B75A-FFF9-2654A6C088AB}"/>
              </a:ext>
            </a:extLst>
          </p:cNvPr>
          <p:cNvSpPr>
            <a:spLocks noGrp="1"/>
          </p:cNvSpPr>
          <p:nvPr>
            <p:ph type="sldNum" sz="quarter" idx="10"/>
          </p:nvPr>
        </p:nvSpPr>
        <p:spPr/>
        <p:txBody>
          <a:bodyPr/>
          <a:lstStyle/>
          <a:p>
            <a:fld id="{9506C930-0C39-C14E-9A81-5D25950FD497}" type="slidenum">
              <a:rPr lang="en-US" smtClean="0"/>
              <a:t>116</a:t>
            </a:fld>
            <a:endParaRPr lang="en-US"/>
          </a:p>
        </p:txBody>
      </p:sp>
    </p:spTree>
    <p:extLst>
      <p:ext uri="{BB962C8B-B14F-4D97-AF65-F5344CB8AC3E}">
        <p14:creationId xmlns:p14="http://schemas.microsoft.com/office/powerpoint/2010/main" val="25395238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117</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118</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119</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120</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121</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122</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123</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124</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125</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126</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127</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128</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a:t>
            </a:fld>
            <a:endParaRPr lang="en-US"/>
          </a:p>
        </p:txBody>
      </p:sp>
    </p:spTree>
    <p:extLst>
      <p:ext uri="{BB962C8B-B14F-4D97-AF65-F5344CB8AC3E}">
        <p14:creationId xmlns:p14="http://schemas.microsoft.com/office/powerpoint/2010/main" val="3031173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129</a:t>
            </a:fld>
            <a:endParaRPr lang="en-US"/>
          </a:p>
        </p:txBody>
      </p:sp>
    </p:spTree>
    <p:extLst>
      <p:ext uri="{BB962C8B-B14F-4D97-AF65-F5344CB8AC3E}">
        <p14:creationId xmlns:p14="http://schemas.microsoft.com/office/powerpoint/2010/main" val="8631797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130</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131</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132</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133</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134</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C4607-02FB-E04A-496A-6274D2106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2CCF5-47C0-B03D-8915-EAB31B279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65CAC-D3EA-3269-72DA-06CC80601D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2C6593-D559-8186-B6DF-15ED75FA5B33}"/>
              </a:ext>
            </a:extLst>
          </p:cNvPr>
          <p:cNvSpPr>
            <a:spLocks noGrp="1"/>
          </p:cNvSpPr>
          <p:nvPr>
            <p:ph type="sldNum" sz="quarter" idx="10"/>
          </p:nvPr>
        </p:nvSpPr>
        <p:spPr/>
        <p:txBody>
          <a:bodyPr/>
          <a:lstStyle/>
          <a:p>
            <a:fld id="{9506C930-0C39-C14E-9A81-5D25950FD497}" type="slidenum">
              <a:rPr lang="en-US" smtClean="0"/>
              <a:t>135</a:t>
            </a:fld>
            <a:endParaRPr lang="en-US"/>
          </a:p>
        </p:txBody>
      </p:sp>
    </p:spTree>
    <p:extLst>
      <p:ext uri="{BB962C8B-B14F-4D97-AF65-F5344CB8AC3E}">
        <p14:creationId xmlns:p14="http://schemas.microsoft.com/office/powerpoint/2010/main" val="23672981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137</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139</a:t>
            </a:fld>
            <a:endParaRPr lang="en-US"/>
          </a:p>
        </p:txBody>
      </p:sp>
    </p:spTree>
    <p:extLst>
      <p:ext uri="{BB962C8B-B14F-4D97-AF65-F5344CB8AC3E}">
        <p14:creationId xmlns:p14="http://schemas.microsoft.com/office/powerpoint/2010/main" val="2733816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a:t>
            </a:fld>
            <a:endParaRPr lang="en-US"/>
          </a:p>
        </p:txBody>
      </p:sp>
    </p:spTree>
    <p:extLst>
      <p:ext uri="{BB962C8B-B14F-4D97-AF65-F5344CB8AC3E}">
        <p14:creationId xmlns:p14="http://schemas.microsoft.com/office/powerpoint/2010/main" val="40279790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140</a:t>
            </a:fld>
            <a:endParaRPr lang="en-US"/>
          </a:p>
        </p:txBody>
      </p:sp>
    </p:spTree>
    <p:extLst>
      <p:ext uri="{BB962C8B-B14F-4D97-AF65-F5344CB8AC3E}">
        <p14:creationId xmlns:p14="http://schemas.microsoft.com/office/powerpoint/2010/main" val="96169808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141</a:t>
            </a:fld>
            <a:endParaRPr lang="en-US"/>
          </a:p>
        </p:txBody>
      </p:sp>
    </p:spTree>
    <p:extLst>
      <p:ext uri="{BB962C8B-B14F-4D97-AF65-F5344CB8AC3E}">
        <p14:creationId xmlns:p14="http://schemas.microsoft.com/office/powerpoint/2010/main" val="387583287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142</a:t>
            </a:fld>
            <a:endParaRPr lang="en-US"/>
          </a:p>
        </p:txBody>
      </p:sp>
    </p:spTree>
    <p:extLst>
      <p:ext uri="{BB962C8B-B14F-4D97-AF65-F5344CB8AC3E}">
        <p14:creationId xmlns:p14="http://schemas.microsoft.com/office/powerpoint/2010/main" val="23491854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143</a:t>
            </a:fld>
            <a:endParaRPr lang="en-US"/>
          </a:p>
        </p:txBody>
      </p:sp>
    </p:spTree>
    <p:extLst>
      <p:ext uri="{BB962C8B-B14F-4D97-AF65-F5344CB8AC3E}">
        <p14:creationId xmlns:p14="http://schemas.microsoft.com/office/powerpoint/2010/main" val="121548894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17881-E766-4B91-B7E6-63ED0F5EC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44DF4-3BCE-6173-B3AA-AEA08FF9E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3E336-B933-A11A-AE43-97A9177554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C7F709-B605-EAFE-9016-455047ECF0DD}"/>
              </a:ext>
            </a:extLst>
          </p:cNvPr>
          <p:cNvSpPr>
            <a:spLocks noGrp="1"/>
          </p:cNvSpPr>
          <p:nvPr>
            <p:ph type="sldNum" sz="quarter" idx="10"/>
          </p:nvPr>
        </p:nvSpPr>
        <p:spPr/>
        <p:txBody>
          <a:bodyPr/>
          <a:lstStyle/>
          <a:p>
            <a:fld id="{9506C930-0C39-C14E-9A81-5D25950FD497}" type="slidenum">
              <a:rPr lang="en-US" smtClean="0"/>
              <a:t>144</a:t>
            </a:fld>
            <a:endParaRPr lang="en-US"/>
          </a:p>
        </p:txBody>
      </p:sp>
    </p:spTree>
    <p:extLst>
      <p:ext uri="{BB962C8B-B14F-4D97-AF65-F5344CB8AC3E}">
        <p14:creationId xmlns:p14="http://schemas.microsoft.com/office/powerpoint/2010/main" val="230351494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145</a:t>
            </a:fld>
            <a:endParaRPr lang="en-US"/>
          </a:p>
        </p:txBody>
      </p:sp>
    </p:spTree>
    <p:extLst>
      <p:ext uri="{BB962C8B-B14F-4D97-AF65-F5344CB8AC3E}">
        <p14:creationId xmlns:p14="http://schemas.microsoft.com/office/powerpoint/2010/main" val="139597118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146</a:t>
            </a:fld>
            <a:endParaRPr lang="en-US"/>
          </a:p>
        </p:txBody>
      </p:sp>
    </p:spTree>
    <p:extLst>
      <p:ext uri="{BB962C8B-B14F-4D97-AF65-F5344CB8AC3E}">
        <p14:creationId xmlns:p14="http://schemas.microsoft.com/office/powerpoint/2010/main" val="379914183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147</a:t>
            </a:fld>
            <a:endParaRPr lang="en-US"/>
          </a:p>
        </p:txBody>
      </p:sp>
    </p:spTree>
    <p:extLst>
      <p:ext uri="{BB962C8B-B14F-4D97-AF65-F5344CB8AC3E}">
        <p14:creationId xmlns:p14="http://schemas.microsoft.com/office/powerpoint/2010/main" val="38812215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2251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149</a:t>
            </a:fld>
            <a:endParaRPr lang="en-US"/>
          </a:p>
        </p:txBody>
      </p:sp>
    </p:spTree>
    <p:extLst>
      <p:ext uri="{BB962C8B-B14F-4D97-AF65-F5344CB8AC3E}">
        <p14:creationId xmlns:p14="http://schemas.microsoft.com/office/powerpoint/2010/main" val="682204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150</a:t>
            </a:fld>
            <a:endParaRPr lang="en-US"/>
          </a:p>
        </p:txBody>
      </p:sp>
    </p:spTree>
    <p:extLst>
      <p:ext uri="{BB962C8B-B14F-4D97-AF65-F5344CB8AC3E}">
        <p14:creationId xmlns:p14="http://schemas.microsoft.com/office/powerpoint/2010/main" val="365242093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151</a:t>
            </a:fld>
            <a:endParaRPr lang="en-US"/>
          </a:p>
        </p:txBody>
      </p:sp>
    </p:spTree>
    <p:extLst>
      <p:ext uri="{BB962C8B-B14F-4D97-AF65-F5344CB8AC3E}">
        <p14:creationId xmlns:p14="http://schemas.microsoft.com/office/powerpoint/2010/main" val="377794070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152</a:t>
            </a:fld>
            <a:endParaRPr lang="en-US"/>
          </a:p>
        </p:txBody>
      </p:sp>
    </p:spTree>
    <p:extLst>
      <p:ext uri="{BB962C8B-B14F-4D97-AF65-F5344CB8AC3E}">
        <p14:creationId xmlns:p14="http://schemas.microsoft.com/office/powerpoint/2010/main" val="100545008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153</a:t>
            </a:fld>
            <a:endParaRPr lang="en-US"/>
          </a:p>
        </p:txBody>
      </p:sp>
    </p:spTree>
    <p:extLst>
      <p:ext uri="{BB962C8B-B14F-4D97-AF65-F5344CB8AC3E}">
        <p14:creationId xmlns:p14="http://schemas.microsoft.com/office/powerpoint/2010/main" val="426914607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154</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A8E73-5BCB-EBD0-9BB7-DCBC5BBBD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49ED6-CAC3-4D83-6333-C8BE65F4E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31D68-ADB1-8771-3758-5DD1F0489B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2EA99D-7E79-AB3E-C0DC-750359B730EB}"/>
              </a:ext>
            </a:extLst>
          </p:cNvPr>
          <p:cNvSpPr>
            <a:spLocks noGrp="1"/>
          </p:cNvSpPr>
          <p:nvPr>
            <p:ph type="sldNum" sz="quarter" idx="10"/>
          </p:nvPr>
        </p:nvSpPr>
        <p:spPr/>
        <p:txBody>
          <a:bodyPr/>
          <a:lstStyle/>
          <a:p>
            <a:fld id="{9506C930-0C39-C14E-9A81-5D25950FD497}" type="slidenum">
              <a:rPr lang="en-US" smtClean="0"/>
              <a:t>155</a:t>
            </a:fld>
            <a:endParaRPr lang="en-US"/>
          </a:p>
        </p:txBody>
      </p:sp>
    </p:spTree>
    <p:extLst>
      <p:ext uri="{BB962C8B-B14F-4D97-AF65-F5344CB8AC3E}">
        <p14:creationId xmlns:p14="http://schemas.microsoft.com/office/powerpoint/2010/main" val="28253786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156</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157</a:t>
            </a:fld>
            <a:endParaRPr lang="en-US"/>
          </a:p>
        </p:txBody>
      </p:sp>
    </p:spTree>
    <p:extLst>
      <p:ext uri="{BB962C8B-B14F-4D97-AF65-F5344CB8AC3E}">
        <p14:creationId xmlns:p14="http://schemas.microsoft.com/office/powerpoint/2010/main" val="397954175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158</a:t>
            </a:fld>
            <a:endParaRPr lang="en-US"/>
          </a:p>
        </p:txBody>
      </p:sp>
    </p:spTree>
    <p:extLst>
      <p:ext uri="{BB962C8B-B14F-4D97-AF65-F5344CB8AC3E}">
        <p14:creationId xmlns:p14="http://schemas.microsoft.com/office/powerpoint/2010/main" val="280453899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159</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160</a:t>
            </a:fld>
            <a:endParaRPr lang="en-US"/>
          </a:p>
        </p:txBody>
      </p:sp>
    </p:spTree>
    <p:extLst>
      <p:ext uri="{BB962C8B-B14F-4D97-AF65-F5344CB8AC3E}">
        <p14:creationId xmlns:p14="http://schemas.microsoft.com/office/powerpoint/2010/main" val="215712074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161</a:t>
            </a:fld>
            <a:endParaRPr lang="en-US"/>
          </a:p>
        </p:txBody>
      </p:sp>
    </p:spTree>
    <p:extLst>
      <p:ext uri="{BB962C8B-B14F-4D97-AF65-F5344CB8AC3E}">
        <p14:creationId xmlns:p14="http://schemas.microsoft.com/office/powerpoint/2010/main" val="237232448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162</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9217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164</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165</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166</a:t>
            </a:fld>
            <a:endParaRPr lang="en-US"/>
          </a:p>
        </p:txBody>
      </p:sp>
    </p:spTree>
    <p:extLst>
      <p:ext uri="{BB962C8B-B14F-4D97-AF65-F5344CB8AC3E}">
        <p14:creationId xmlns:p14="http://schemas.microsoft.com/office/powerpoint/2010/main" val="334201353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167</a:t>
            </a:fld>
            <a:endParaRPr lang="en-US"/>
          </a:p>
        </p:txBody>
      </p:sp>
    </p:spTree>
    <p:extLst>
      <p:ext uri="{BB962C8B-B14F-4D97-AF65-F5344CB8AC3E}">
        <p14:creationId xmlns:p14="http://schemas.microsoft.com/office/powerpoint/2010/main" val="284392931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168</a:t>
            </a:fld>
            <a:endParaRPr lang="en-US"/>
          </a:p>
        </p:txBody>
      </p:sp>
    </p:spTree>
    <p:extLst>
      <p:ext uri="{BB962C8B-B14F-4D97-AF65-F5344CB8AC3E}">
        <p14:creationId xmlns:p14="http://schemas.microsoft.com/office/powerpoint/2010/main" val="418572061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169</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170</a:t>
            </a:fld>
            <a:endParaRPr lang="en-US"/>
          </a:p>
        </p:txBody>
      </p:sp>
    </p:spTree>
    <p:extLst>
      <p:ext uri="{BB962C8B-B14F-4D97-AF65-F5344CB8AC3E}">
        <p14:creationId xmlns:p14="http://schemas.microsoft.com/office/powerpoint/2010/main" val="3699796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5B316-093B-5826-7A57-0A5DCC0F0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00D24-4831-2F18-6F64-40CFB3A6C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63F60-FA15-632D-3A37-F726F689B4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402C3E-F625-60DA-AB53-BE97E2D4166A}"/>
              </a:ext>
            </a:extLst>
          </p:cNvPr>
          <p:cNvSpPr>
            <a:spLocks noGrp="1"/>
          </p:cNvSpPr>
          <p:nvPr>
            <p:ph type="sldNum" sz="quarter" idx="10"/>
          </p:nvPr>
        </p:nvSpPr>
        <p:spPr/>
        <p:txBody>
          <a:bodyPr/>
          <a:lstStyle/>
          <a:p>
            <a:fld id="{9506C930-0C39-C14E-9A81-5D25950FD497}" type="slidenum">
              <a:rPr lang="en-US" smtClean="0"/>
              <a:t>171</a:t>
            </a:fld>
            <a:endParaRPr lang="en-US"/>
          </a:p>
        </p:txBody>
      </p:sp>
    </p:spTree>
    <p:extLst>
      <p:ext uri="{BB962C8B-B14F-4D97-AF65-F5344CB8AC3E}">
        <p14:creationId xmlns:p14="http://schemas.microsoft.com/office/powerpoint/2010/main" val="38483240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F6E00-9DBE-0DCA-26AE-A27C33636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36FBC-093B-924A-9CC8-B4C3F8A0B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4AFDD-634C-E12F-4571-24794F329A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237362-7244-5F76-7608-06672AA4B3FA}"/>
              </a:ext>
            </a:extLst>
          </p:cNvPr>
          <p:cNvSpPr>
            <a:spLocks noGrp="1"/>
          </p:cNvSpPr>
          <p:nvPr>
            <p:ph type="sldNum" sz="quarter" idx="10"/>
          </p:nvPr>
        </p:nvSpPr>
        <p:spPr/>
        <p:txBody>
          <a:bodyPr/>
          <a:lstStyle/>
          <a:p>
            <a:fld id="{9506C930-0C39-C14E-9A81-5D25950FD497}" type="slidenum">
              <a:rPr lang="en-US" smtClean="0"/>
              <a:t>172</a:t>
            </a:fld>
            <a:endParaRPr lang="en-US"/>
          </a:p>
        </p:txBody>
      </p:sp>
    </p:spTree>
    <p:extLst>
      <p:ext uri="{BB962C8B-B14F-4D97-AF65-F5344CB8AC3E}">
        <p14:creationId xmlns:p14="http://schemas.microsoft.com/office/powerpoint/2010/main" val="286883343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173</a:t>
            </a:fld>
            <a:endParaRPr lang="en-US"/>
          </a:p>
        </p:txBody>
      </p:sp>
    </p:spTree>
    <p:extLst>
      <p:ext uri="{BB962C8B-B14F-4D97-AF65-F5344CB8AC3E}">
        <p14:creationId xmlns:p14="http://schemas.microsoft.com/office/powerpoint/2010/main" val="274793394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174</a:t>
            </a:fld>
            <a:endParaRPr lang="en-US"/>
          </a:p>
        </p:txBody>
      </p:sp>
    </p:spTree>
    <p:extLst>
      <p:ext uri="{BB962C8B-B14F-4D97-AF65-F5344CB8AC3E}">
        <p14:creationId xmlns:p14="http://schemas.microsoft.com/office/powerpoint/2010/main" val="43245580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175</a:t>
            </a:fld>
            <a:endParaRPr lang="en-US"/>
          </a:p>
        </p:txBody>
      </p:sp>
    </p:spTree>
    <p:extLst>
      <p:ext uri="{BB962C8B-B14F-4D97-AF65-F5344CB8AC3E}">
        <p14:creationId xmlns:p14="http://schemas.microsoft.com/office/powerpoint/2010/main" val="14194328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C77DF-A5E2-F624-F1F9-6321D186C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899AE-7C36-E23F-15E2-2652173E7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EE3E2-82C2-4E83-868B-10A90BDFC1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E9D3A2-48AA-46FD-2768-62ABDB265E3A}"/>
              </a:ext>
            </a:extLst>
          </p:cNvPr>
          <p:cNvSpPr>
            <a:spLocks noGrp="1"/>
          </p:cNvSpPr>
          <p:nvPr>
            <p:ph type="sldNum" sz="quarter" idx="10"/>
          </p:nvPr>
        </p:nvSpPr>
        <p:spPr/>
        <p:txBody>
          <a:bodyPr/>
          <a:lstStyle/>
          <a:p>
            <a:fld id="{9506C930-0C39-C14E-9A81-5D25950FD497}" type="slidenum">
              <a:rPr lang="en-US" smtClean="0"/>
              <a:t>176</a:t>
            </a:fld>
            <a:endParaRPr lang="en-US"/>
          </a:p>
        </p:txBody>
      </p:sp>
    </p:spTree>
    <p:extLst>
      <p:ext uri="{BB962C8B-B14F-4D97-AF65-F5344CB8AC3E}">
        <p14:creationId xmlns:p14="http://schemas.microsoft.com/office/powerpoint/2010/main" val="195986984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177</a:t>
            </a:fld>
            <a:endParaRPr lang="en-US"/>
          </a:p>
        </p:txBody>
      </p:sp>
    </p:spTree>
    <p:extLst>
      <p:ext uri="{BB962C8B-B14F-4D97-AF65-F5344CB8AC3E}">
        <p14:creationId xmlns:p14="http://schemas.microsoft.com/office/powerpoint/2010/main" val="317236237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178</a:t>
            </a:fld>
            <a:endParaRPr lang="en-US"/>
          </a:p>
        </p:txBody>
      </p:sp>
    </p:spTree>
    <p:extLst>
      <p:ext uri="{BB962C8B-B14F-4D97-AF65-F5344CB8AC3E}">
        <p14:creationId xmlns:p14="http://schemas.microsoft.com/office/powerpoint/2010/main" val="354304065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179</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180</a:t>
            </a:fld>
            <a:endParaRPr lang="en-US"/>
          </a:p>
        </p:txBody>
      </p:sp>
    </p:spTree>
    <p:extLst>
      <p:ext uri="{BB962C8B-B14F-4D97-AF65-F5344CB8AC3E}">
        <p14:creationId xmlns:p14="http://schemas.microsoft.com/office/powerpoint/2010/main" val="187302199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181</a:t>
            </a:fld>
            <a:endParaRPr lang="en-US"/>
          </a:p>
        </p:txBody>
      </p:sp>
    </p:spTree>
    <p:extLst>
      <p:ext uri="{BB962C8B-B14F-4D97-AF65-F5344CB8AC3E}">
        <p14:creationId xmlns:p14="http://schemas.microsoft.com/office/powerpoint/2010/main" val="233433672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182</a:t>
            </a:fld>
            <a:endParaRPr lang="en-US"/>
          </a:p>
        </p:txBody>
      </p:sp>
    </p:spTree>
    <p:extLst>
      <p:ext uri="{BB962C8B-B14F-4D97-AF65-F5344CB8AC3E}">
        <p14:creationId xmlns:p14="http://schemas.microsoft.com/office/powerpoint/2010/main" val="126089357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183</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184</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185</a:t>
            </a:fld>
            <a:endParaRPr lang="en-US"/>
          </a:p>
        </p:txBody>
      </p:sp>
    </p:spTree>
    <p:extLst>
      <p:ext uri="{BB962C8B-B14F-4D97-AF65-F5344CB8AC3E}">
        <p14:creationId xmlns:p14="http://schemas.microsoft.com/office/powerpoint/2010/main" val="370281456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186</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36813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188</a:t>
            </a:fld>
            <a:endParaRPr lang="en-US"/>
          </a:p>
        </p:txBody>
      </p:sp>
    </p:spTree>
    <p:extLst>
      <p:ext uri="{BB962C8B-B14F-4D97-AF65-F5344CB8AC3E}">
        <p14:creationId xmlns:p14="http://schemas.microsoft.com/office/powerpoint/2010/main" val="146391305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189</a:t>
            </a:fld>
            <a:endParaRPr lang="en-US"/>
          </a:p>
        </p:txBody>
      </p:sp>
    </p:spTree>
    <p:extLst>
      <p:ext uri="{BB962C8B-B14F-4D97-AF65-F5344CB8AC3E}">
        <p14:creationId xmlns:p14="http://schemas.microsoft.com/office/powerpoint/2010/main" val="2013263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190</a:t>
            </a:fld>
            <a:endParaRPr lang="en-US"/>
          </a:p>
        </p:txBody>
      </p:sp>
    </p:spTree>
    <p:extLst>
      <p:ext uri="{BB962C8B-B14F-4D97-AF65-F5344CB8AC3E}">
        <p14:creationId xmlns:p14="http://schemas.microsoft.com/office/powerpoint/2010/main" val="289530119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191</a:t>
            </a:fld>
            <a:endParaRPr lang="en-US"/>
          </a:p>
        </p:txBody>
      </p:sp>
    </p:spTree>
    <p:extLst>
      <p:ext uri="{BB962C8B-B14F-4D97-AF65-F5344CB8AC3E}">
        <p14:creationId xmlns:p14="http://schemas.microsoft.com/office/powerpoint/2010/main" val="237340211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192</a:t>
            </a:fld>
            <a:endParaRPr lang="en-US"/>
          </a:p>
        </p:txBody>
      </p:sp>
    </p:spTree>
    <p:extLst>
      <p:ext uri="{BB962C8B-B14F-4D97-AF65-F5344CB8AC3E}">
        <p14:creationId xmlns:p14="http://schemas.microsoft.com/office/powerpoint/2010/main" val="84078289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193</a:t>
            </a:fld>
            <a:endParaRPr lang="en-US"/>
          </a:p>
        </p:txBody>
      </p:sp>
    </p:spTree>
    <p:extLst>
      <p:ext uri="{BB962C8B-B14F-4D97-AF65-F5344CB8AC3E}">
        <p14:creationId xmlns:p14="http://schemas.microsoft.com/office/powerpoint/2010/main" val="386833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194</a:t>
            </a:fld>
            <a:endParaRPr lang="en-US"/>
          </a:p>
        </p:txBody>
      </p:sp>
    </p:spTree>
    <p:extLst>
      <p:ext uri="{BB962C8B-B14F-4D97-AF65-F5344CB8AC3E}">
        <p14:creationId xmlns:p14="http://schemas.microsoft.com/office/powerpoint/2010/main" val="345105482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197</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198</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199</a:t>
            </a:fld>
            <a:endParaRPr lang="en-US"/>
          </a:p>
        </p:txBody>
      </p:sp>
    </p:spTree>
    <p:extLst>
      <p:ext uri="{BB962C8B-B14F-4D97-AF65-F5344CB8AC3E}">
        <p14:creationId xmlns:p14="http://schemas.microsoft.com/office/powerpoint/2010/main" val="3320174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a:t>
            </a:fld>
            <a:endParaRPr lang="en-US"/>
          </a:p>
        </p:txBody>
      </p:sp>
    </p:spTree>
    <p:extLst>
      <p:ext uri="{BB962C8B-B14F-4D97-AF65-F5344CB8AC3E}">
        <p14:creationId xmlns:p14="http://schemas.microsoft.com/office/powerpoint/2010/main" val="159980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a:t>
            </a:fld>
            <a:endParaRPr lang="en-US"/>
          </a:p>
        </p:txBody>
      </p:sp>
    </p:spTree>
    <p:extLst>
      <p:ext uri="{BB962C8B-B14F-4D97-AF65-F5344CB8AC3E}">
        <p14:creationId xmlns:p14="http://schemas.microsoft.com/office/powerpoint/2010/main" val="642322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a:t>
            </a:fld>
            <a:endParaRPr lang="en-US"/>
          </a:p>
        </p:txBody>
      </p:sp>
    </p:spTree>
    <p:extLst>
      <p:ext uri="{BB962C8B-B14F-4D97-AF65-F5344CB8AC3E}">
        <p14:creationId xmlns:p14="http://schemas.microsoft.com/office/powerpoint/2010/main" val="4278007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34</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35</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37</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39</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40</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41</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FE6D2-CF2B-6FD1-9783-86AE9B1B6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67E11-6861-3307-98F1-BD3E41E4D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FD941-6CE7-3570-D6F1-FCBD478351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C2A815-9443-BC6E-C80A-1EDDAB4DE1F4}"/>
              </a:ext>
            </a:extLst>
          </p:cNvPr>
          <p:cNvSpPr>
            <a:spLocks noGrp="1"/>
          </p:cNvSpPr>
          <p:nvPr>
            <p:ph type="sldNum" sz="quarter" idx="10"/>
          </p:nvPr>
        </p:nvSpPr>
        <p:spPr/>
        <p:txBody>
          <a:bodyPr/>
          <a:lstStyle/>
          <a:p>
            <a:fld id="{9506C930-0C39-C14E-9A81-5D25950FD497}" type="slidenum">
              <a:rPr lang="en-US" smtClean="0"/>
              <a:t>42</a:t>
            </a:fld>
            <a:endParaRPr lang="en-US"/>
          </a:p>
        </p:txBody>
      </p:sp>
    </p:spTree>
    <p:extLst>
      <p:ext uri="{BB962C8B-B14F-4D97-AF65-F5344CB8AC3E}">
        <p14:creationId xmlns:p14="http://schemas.microsoft.com/office/powerpoint/2010/main" val="2848979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9312DC-84F5-408B-947F-EAE8AD61D853}" type="slidenum">
              <a:rPr lang="en-US" smtClean="0"/>
              <a:t>43</a:t>
            </a:fld>
            <a:endParaRPr lang="en-US"/>
          </a:p>
        </p:txBody>
      </p:sp>
    </p:spTree>
    <p:extLst>
      <p:ext uri="{BB962C8B-B14F-4D97-AF65-F5344CB8AC3E}">
        <p14:creationId xmlns:p14="http://schemas.microsoft.com/office/powerpoint/2010/main" val="4076545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44</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45</a:t>
            </a:fld>
            <a:endParaRPr lang="en-US"/>
          </a:p>
        </p:txBody>
      </p:sp>
    </p:spTree>
    <p:extLst>
      <p:ext uri="{BB962C8B-B14F-4D97-AF65-F5344CB8AC3E}">
        <p14:creationId xmlns:p14="http://schemas.microsoft.com/office/powerpoint/2010/main" val="3970727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46</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47</a:t>
            </a:fld>
            <a:endParaRPr lang="en-US"/>
          </a:p>
        </p:txBody>
      </p:sp>
    </p:spTree>
    <p:extLst>
      <p:ext uri="{BB962C8B-B14F-4D97-AF65-F5344CB8AC3E}">
        <p14:creationId xmlns:p14="http://schemas.microsoft.com/office/powerpoint/2010/main" val="2984126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48</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49</a:t>
            </a:fld>
            <a:endParaRPr lang="en-US"/>
          </a:p>
        </p:txBody>
      </p:sp>
    </p:spTree>
    <p:extLst>
      <p:ext uri="{BB962C8B-B14F-4D97-AF65-F5344CB8AC3E}">
        <p14:creationId xmlns:p14="http://schemas.microsoft.com/office/powerpoint/2010/main" val="3387869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50</a:t>
            </a:fld>
            <a:endParaRPr lang="en-US"/>
          </a:p>
        </p:txBody>
      </p:sp>
    </p:spTree>
    <p:extLst>
      <p:ext uri="{BB962C8B-B14F-4D97-AF65-F5344CB8AC3E}">
        <p14:creationId xmlns:p14="http://schemas.microsoft.com/office/powerpoint/2010/main" val="40151258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51</a:t>
            </a:fld>
            <a:endParaRPr lang="en-US"/>
          </a:p>
        </p:txBody>
      </p:sp>
    </p:spTree>
    <p:extLst>
      <p:ext uri="{BB962C8B-B14F-4D97-AF65-F5344CB8AC3E}">
        <p14:creationId xmlns:p14="http://schemas.microsoft.com/office/powerpoint/2010/main" val="2666605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52</a:t>
            </a:fld>
            <a:endParaRPr lang="en-US"/>
          </a:p>
        </p:txBody>
      </p:sp>
    </p:spTree>
    <p:extLst>
      <p:ext uri="{BB962C8B-B14F-4D97-AF65-F5344CB8AC3E}">
        <p14:creationId xmlns:p14="http://schemas.microsoft.com/office/powerpoint/2010/main" val="37791664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8B216-8CFE-0F61-6E53-45A77850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B93A5-943D-B979-0D74-26B2C9256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22E29-109A-5EAD-C5DE-2B2451872F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95D499-1A0F-B845-38EE-B279804C9FBA}"/>
              </a:ext>
            </a:extLst>
          </p:cNvPr>
          <p:cNvSpPr>
            <a:spLocks noGrp="1"/>
          </p:cNvSpPr>
          <p:nvPr>
            <p:ph type="sldNum" sz="quarter" idx="10"/>
          </p:nvPr>
        </p:nvSpPr>
        <p:spPr/>
        <p:txBody>
          <a:bodyPr/>
          <a:lstStyle/>
          <a:p>
            <a:fld id="{9506C930-0C39-C14E-9A81-5D25950FD497}" type="slidenum">
              <a:rPr lang="en-US" smtClean="0"/>
              <a:t>53</a:t>
            </a:fld>
            <a:endParaRPr lang="en-US"/>
          </a:p>
        </p:txBody>
      </p:sp>
    </p:spTree>
    <p:extLst>
      <p:ext uri="{BB962C8B-B14F-4D97-AF65-F5344CB8AC3E}">
        <p14:creationId xmlns:p14="http://schemas.microsoft.com/office/powerpoint/2010/main" val="18355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54</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55</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56</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57</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58</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59</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60</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61</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64</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65</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a:p>
        </p:txBody>
      </p:sp>
    </p:spTree>
    <p:extLst>
      <p:ext uri="{BB962C8B-B14F-4D97-AF65-F5344CB8AC3E}">
        <p14:creationId xmlns:p14="http://schemas.microsoft.com/office/powerpoint/2010/main" val="31329208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66</a:t>
            </a:fld>
            <a:endParaRPr lang="en-US"/>
          </a:p>
        </p:txBody>
      </p:sp>
    </p:spTree>
    <p:extLst>
      <p:ext uri="{BB962C8B-B14F-4D97-AF65-F5344CB8AC3E}">
        <p14:creationId xmlns:p14="http://schemas.microsoft.com/office/powerpoint/2010/main" val="3706334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67</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68</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69</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70</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71</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72</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73</a:t>
            </a:fld>
            <a:endParaRPr lang="en-US"/>
          </a:p>
        </p:txBody>
      </p:sp>
    </p:spTree>
    <p:extLst>
      <p:ext uri="{BB962C8B-B14F-4D97-AF65-F5344CB8AC3E}">
        <p14:creationId xmlns:p14="http://schemas.microsoft.com/office/powerpoint/2010/main" val="24369173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74</a:t>
            </a:fld>
            <a:endParaRPr lang="en-US"/>
          </a:p>
        </p:txBody>
      </p:sp>
    </p:spTree>
    <p:extLst>
      <p:ext uri="{BB962C8B-B14F-4D97-AF65-F5344CB8AC3E}">
        <p14:creationId xmlns:p14="http://schemas.microsoft.com/office/powerpoint/2010/main" val="15800241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75</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a:p>
        </p:txBody>
      </p:sp>
    </p:spTree>
    <p:extLst>
      <p:ext uri="{BB962C8B-B14F-4D97-AF65-F5344CB8AC3E}">
        <p14:creationId xmlns:p14="http://schemas.microsoft.com/office/powerpoint/2010/main" val="1227465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76</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77</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225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79</a:t>
            </a:fld>
            <a:endParaRPr lang="en-US"/>
          </a:p>
        </p:txBody>
      </p:sp>
    </p:spTree>
    <p:extLst>
      <p:ext uri="{BB962C8B-B14F-4D97-AF65-F5344CB8AC3E}">
        <p14:creationId xmlns:p14="http://schemas.microsoft.com/office/powerpoint/2010/main" val="36524209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80</a:t>
            </a:fld>
            <a:endParaRPr lang="en-US"/>
          </a:p>
        </p:txBody>
      </p:sp>
    </p:spTree>
    <p:extLst>
      <p:ext uri="{BB962C8B-B14F-4D97-AF65-F5344CB8AC3E}">
        <p14:creationId xmlns:p14="http://schemas.microsoft.com/office/powerpoint/2010/main" val="6822040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81</a:t>
            </a:fld>
            <a:endParaRPr lang="en-US"/>
          </a:p>
        </p:txBody>
      </p:sp>
    </p:spTree>
    <p:extLst>
      <p:ext uri="{BB962C8B-B14F-4D97-AF65-F5344CB8AC3E}">
        <p14:creationId xmlns:p14="http://schemas.microsoft.com/office/powerpoint/2010/main" val="37779407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82</a:t>
            </a:fld>
            <a:endParaRPr lang="en-US"/>
          </a:p>
        </p:txBody>
      </p:sp>
    </p:spTree>
    <p:extLst>
      <p:ext uri="{BB962C8B-B14F-4D97-AF65-F5344CB8AC3E}">
        <p14:creationId xmlns:p14="http://schemas.microsoft.com/office/powerpoint/2010/main" val="42691460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83</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84</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85</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a:t>
            </a:fld>
            <a:endParaRPr lang="en-US"/>
          </a:p>
        </p:txBody>
      </p:sp>
    </p:spTree>
    <p:extLst>
      <p:ext uri="{BB962C8B-B14F-4D97-AF65-F5344CB8AC3E}">
        <p14:creationId xmlns:p14="http://schemas.microsoft.com/office/powerpoint/2010/main" val="19174854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86</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87</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C8E96-7A0E-99F4-BAA3-19DDB0206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9B61F-B398-43FB-4C48-33212F045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4C4FF-EB2E-9ACB-6764-9D41EACE0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79BB56-D54B-6576-65D9-FA5F14A6404F}"/>
              </a:ext>
            </a:extLst>
          </p:cNvPr>
          <p:cNvSpPr>
            <a:spLocks noGrp="1"/>
          </p:cNvSpPr>
          <p:nvPr>
            <p:ph type="sldNum" sz="quarter" idx="10"/>
          </p:nvPr>
        </p:nvSpPr>
        <p:spPr/>
        <p:txBody>
          <a:bodyPr/>
          <a:lstStyle/>
          <a:p>
            <a:fld id="{9506C930-0C39-C14E-9A81-5D25950FD497}" type="slidenum">
              <a:rPr lang="en-US" smtClean="0"/>
              <a:t>88</a:t>
            </a:fld>
            <a:endParaRPr lang="en-US"/>
          </a:p>
        </p:txBody>
      </p:sp>
    </p:spTree>
    <p:extLst>
      <p:ext uri="{BB962C8B-B14F-4D97-AF65-F5344CB8AC3E}">
        <p14:creationId xmlns:p14="http://schemas.microsoft.com/office/powerpoint/2010/main" val="19648930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89</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90</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91</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92</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93</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94</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95</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a:p>
        </p:txBody>
      </p:sp>
    </p:spTree>
    <p:extLst>
      <p:ext uri="{BB962C8B-B14F-4D97-AF65-F5344CB8AC3E}">
        <p14:creationId xmlns:p14="http://schemas.microsoft.com/office/powerpoint/2010/main" val="31384069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96</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97</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98</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99</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100</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103</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104</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105</a:t>
            </a:fld>
            <a:endParaRPr lang="en-US"/>
          </a:p>
        </p:txBody>
      </p:sp>
    </p:spTree>
    <p:extLst>
      <p:ext uri="{BB962C8B-B14F-4D97-AF65-F5344CB8AC3E}">
        <p14:creationId xmlns:p14="http://schemas.microsoft.com/office/powerpoint/2010/main" val="37063347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106</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107</a:t>
            </a:fld>
            <a:endParaRPr lang="en-US"/>
          </a:p>
        </p:txBody>
      </p:sp>
    </p:spTree>
    <p:extLst>
      <p:ext uri="{BB962C8B-B14F-4D97-AF65-F5344CB8AC3E}">
        <p14:creationId xmlns:p14="http://schemas.microsoft.com/office/powerpoint/2010/main" val="3085437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116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30285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6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0862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8171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28169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111048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47391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269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62101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850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4283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8928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71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836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698" r:id="rId5"/>
    <p:sldLayoutId id="2147483676" r:id="rId6"/>
    <p:sldLayoutId id="2147483733" r:id="rId7"/>
    <p:sldLayoutId id="2147483734" r:id="rId8"/>
    <p:sldLayoutId id="2147483691" r:id="rId9"/>
    <p:sldLayoutId id="2147483655" r:id="rId10"/>
    <p:sldLayoutId id="2147483692" r:id="rId11"/>
    <p:sldLayoutId id="2147483659" r:id="rId12"/>
    <p:sldLayoutId id="2147483693" r:id="rId13"/>
    <p:sldLayoutId id="2147483683" r:id="rId14"/>
    <p:sldLayoutId id="2147483702" r:id="rId15"/>
    <p:sldLayoutId id="2147483685" r:id="rId16"/>
    <p:sldLayoutId id="2147483719" r:id="rId17"/>
    <p:sldLayoutId id="2147483682" r:id="rId18"/>
    <p:sldLayoutId id="2147483686" r:id="rId19"/>
    <p:sldLayoutId id="2147483712" r:id="rId20"/>
    <p:sldLayoutId id="2147483713" r:id="rId21"/>
    <p:sldLayoutId id="2147483716" r:id="rId22"/>
    <p:sldLayoutId id="2147483717" r:id="rId23"/>
    <p:sldLayoutId id="2147483718" r:id="rId24"/>
    <p:sldLayoutId id="2147483726" r:id="rId25"/>
    <p:sldLayoutId id="2147483720" r:id="rId26"/>
    <p:sldLayoutId id="2147483681" r:id="rId27"/>
    <p:sldLayoutId id="2147483731" r:id="rId28"/>
    <p:sldLayoutId id="2147483722" r:id="rId29"/>
    <p:sldLayoutId id="2147483723" r:id="rId30"/>
    <p:sldLayoutId id="2147483724" r:id="rId31"/>
    <p:sldLayoutId id="2147483725" r:id="rId32"/>
    <p:sldLayoutId id="2147483711" r:id="rId33"/>
    <p:sldLayoutId id="2147483715" r:id="rId34"/>
    <p:sldLayoutId id="2147483689" r:id="rId35"/>
    <p:sldLayoutId id="2147483687" r:id="rId36"/>
    <p:sldLayoutId id="2147483728" r:id="rId37"/>
    <p:sldLayoutId id="2147483730" r:id="rId38"/>
    <p:sldLayoutId id="2147483735"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11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5.xml"/><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1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3.xml"/><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1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4.xm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1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4.xml"/><Relationship Id="rId1" Type="http://schemas.openxmlformats.org/officeDocument/2006/relationships/slideLayout" Target="../slideLayouts/slideLayout6.xml"/><Relationship Id="rId4" Type="http://schemas.openxmlformats.org/officeDocument/2006/relationships/image" Target="../media/image158.png"/></Relationships>
</file>

<file path=ppt/slides/_rels/slide14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7.xml"/><Relationship Id="rId1" Type="http://schemas.openxmlformats.org/officeDocument/2006/relationships/slideLayout" Target="../slideLayouts/slideLayout6.xml"/><Relationship Id="rId4" Type="http://schemas.openxmlformats.org/officeDocument/2006/relationships/image" Target="../media/image178.png"/></Relationships>
</file>

<file path=ppt/slides/_rels/slide1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9.xml"/><Relationship Id="rId1" Type="http://schemas.openxmlformats.org/officeDocument/2006/relationships/slideLayout" Target="../slideLayouts/slideLayout6.xml"/><Relationship Id="rId4" Type="http://schemas.openxmlformats.org/officeDocument/2006/relationships/image" Target="../media/image181.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72.xml"/><Relationship Id="rId1" Type="http://schemas.openxmlformats.org/officeDocument/2006/relationships/slideLayout" Target="../slideLayouts/slideLayout6.xml"/><Relationship Id="rId4" Type="http://schemas.openxmlformats.org/officeDocument/2006/relationships/image" Target="../media/image195.png"/></Relationships>
</file>

<file path=ppt/slides/_rels/slide18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74.xml"/><Relationship Id="rId1" Type="http://schemas.openxmlformats.org/officeDocument/2006/relationships/slideLayout" Target="../slideLayouts/slideLayout6.xml"/><Relationship Id="rId4" Type="http://schemas.openxmlformats.org/officeDocument/2006/relationships/image" Target="../media/image198.png"/></Relationships>
</file>

<file path=ppt/slides/_rels/slide18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19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3.xml"/><Relationship Id="rId1" Type="http://schemas.openxmlformats.org/officeDocument/2006/relationships/slideLayout" Target="../slideLayouts/slideLayout6.xml"/><Relationship Id="rId4" Type="http://schemas.openxmlformats.org/officeDocument/2006/relationships/image" Target="../media/image206.png"/></Relationships>
</file>

<file path=ppt/slides/_rels/slide19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339883"/>
            <a:ext cx="11292840" cy="1881597"/>
          </a:xfrm>
        </p:spPr>
        <p:txBody>
          <a:bodyPr/>
          <a:lstStyle/>
          <a:p>
            <a:r>
              <a:rPr lang="en-US" cap="none" dirty="0">
                <a:latin typeface="Oswald"/>
                <a:ea typeface="Noto Serif"/>
              </a:rPr>
              <a:t>2025–26 FAFSA</a:t>
            </a:r>
            <a:r>
              <a:rPr lang="en-US" cap="none" baseline="30000" dirty="0">
                <a:latin typeface="Oswald"/>
                <a:ea typeface="Noto Serif"/>
              </a:rPr>
              <a:t>®</a:t>
            </a:r>
            <a:r>
              <a:rPr lang="en-US" cap="none" dirty="0">
                <a:latin typeface="Oswald"/>
                <a:ea typeface="Noto Serif"/>
              </a:rPr>
              <a:t> Preview Presentation</a:t>
            </a:r>
          </a:p>
        </p:txBody>
      </p:sp>
      <p:sp>
        <p:nvSpPr>
          <p:cNvPr id="3" name="Content Placeholder 2"/>
          <p:cNvSpPr>
            <a:spLocks noGrp="1"/>
          </p:cNvSpPr>
          <p:nvPr>
            <p:ph sz="quarter" idx="10"/>
          </p:nvPr>
        </p:nvSpPr>
        <p:spPr/>
        <p:txBody>
          <a:bodyPr vert="horz" lIns="91440" tIns="45720" rIns="91440" bIns="45720" rtlCol="0" anchor="t">
            <a:noAutofit/>
          </a:bodyPr>
          <a:lstStyle/>
          <a:p>
            <a:r>
              <a:rPr lang="en-US">
                <a:latin typeface="Cambria"/>
                <a:ea typeface="Cambria"/>
              </a:rPr>
              <a:t>October 2024</a:t>
            </a:r>
            <a:endParaRPr lang="en-US"/>
          </a:p>
        </p:txBody>
      </p:sp>
    </p:spTree>
    <p:extLst>
      <p:ext uri="{BB962C8B-B14F-4D97-AF65-F5344CB8AC3E}">
        <p14:creationId xmlns:p14="http://schemas.microsoft.com/office/powerpoint/2010/main" val="36490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6751" y="1726614"/>
            <a:ext cx="4609623"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the first page within the student section. The student can verify that their personal information is correct. To update any of the personal information, the student must access their Account Settings on StudentAid.gov. </a:t>
            </a:r>
          </a:p>
        </p:txBody>
      </p:sp>
      <p:pic>
        <p:nvPicPr>
          <p:cNvPr id="6" name="Picture 5" descr="Screenshot of the “Student Identity Information” section of the FAFSA form. Student information, including name, date of birth, Social Security number, email address, mobile phone number, and permanent mailing address is displayed for the student to verify.">
            <a:extLst>
              <a:ext uri="{FF2B5EF4-FFF2-40B4-BE49-F238E27FC236}">
                <a16:creationId xmlns:a16="http://schemas.microsoft.com/office/drawing/2014/main" id="{22C1EEE8-A19C-F086-172F-7FD9E4B445C7}"/>
              </a:ext>
            </a:extLst>
          </p:cNvPr>
          <p:cNvPicPr>
            <a:picLocks noChangeAspect="1"/>
          </p:cNvPicPr>
          <p:nvPr/>
        </p:nvPicPr>
        <p:blipFill rotWithShape="1">
          <a:blip r:embed="rId3"/>
          <a:srcRect l="8961" t="9028" r="8828" b="12917"/>
          <a:stretch/>
        </p:blipFill>
        <p:spPr>
          <a:xfrm>
            <a:off x="5743575" y="1640013"/>
            <a:ext cx="5133975" cy="466121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a:t>
            </a:fld>
            <a:endParaRPr lang="en-US"/>
          </a:p>
        </p:txBody>
      </p:sp>
    </p:spTree>
    <p:extLst>
      <p:ext uri="{BB962C8B-B14F-4D97-AF65-F5344CB8AC3E}">
        <p14:creationId xmlns:p14="http://schemas.microsoft.com/office/powerpoint/2010/main" val="33265280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Provides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B0927601-FB6D-15B5-74DC-822246F9758D}"/>
              </a:ext>
            </a:extLst>
          </p:cNvPr>
          <p:cNvSpPr txBox="1"/>
          <p:nvPr/>
        </p:nvSpPr>
        <p:spPr>
          <a:xfrm>
            <a:off x="695246" y="1715175"/>
            <a:ext cx="3164090"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that the parent can expand and collapse. The parent selects "Approve" to provide consent and approval, and they are taken to the next page. </a:t>
            </a:r>
            <a:endParaRPr lang="en-US">
              <a:latin typeface="Arial" panose="020B0604020202020204" pitchFamily="34" charset="0"/>
              <a:cs typeface="Arial" panose="020B0604020202020204" pitchFamily="34" charset="0"/>
            </a:endParaRPr>
          </a:p>
        </p:txBody>
      </p:sp>
      <p:pic>
        <p:nvPicPr>
          <p:cNvPr id="4" name="Picture 3" descr="Screenshot continuation of the consent and approval page. The remaining items of the numbered list of statements define what the parent is affirming and giving consent and approval to.">
            <a:extLst>
              <a:ext uri="{FF2B5EF4-FFF2-40B4-BE49-F238E27FC236}">
                <a16:creationId xmlns:a16="http://schemas.microsoft.com/office/drawing/2014/main" id="{2541E928-57BF-458C-0D29-C8BFC16B4B53}"/>
              </a:ext>
            </a:extLst>
          </p:cNvPr>
          <p:cNvPicPr>
            <a:picLocks noChangeAspect="1"/>
          </p:cNvPicPr>
          <p:nvPr/>
        </p:nvPicPr>
        <p:blipFill>
          <a:blip r:embed="rId3"/>
          <a:stretch>
            <a:fillRect/>
          </a:stretch>
        </p:blipFill>
        <p:spPr>
          <a:xfrm>
            <a:off x="3859336" y="1715175"/>
            <a:ext cx="3691838" cy="4125653"/>
          </a:xfrm>
          <a:prstGeom prst="rect">
            <a:avLst/>
          </a:prstGeom>
          <a:ln>
            <a:solidFill>
              <a:schemeClr val="tx1"/>
            </a:solidFill>
          </a:ln>
        </p:spPr>
      </p:pic>
      <p:pic>
        <p:nvPicPr>
          <p:cNvPr id="6" name="Picture 5"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provide or decline their consent and approval.">
            <a:extLst>
              <a:ext uri="{FF2B5EF4-FFF2-40B4-BE49-F238E27FC236}">
                <a16:creationId xmlns:a16="http://schemas.microsoft.com/office/drawing/2014/main" id="{232B7A3B-E96B-C63C-CD7C-7F1598F5CF8D}"/>
              </a:ext>
            </a:extLst>
          </p:cNvPr>
          <p:cNvPicPr>
            <a:picLocks noChangeAspect="1"/>
          </p:cNvPicPr>
          <p:nvPr/>
        </p:nvPicPr>
        <p:blipFill>
          <a:blip r:embed="rId4"/>
          <a:stretch>
            <a:fillRect/>
          </a:stretch>
        </p:blipFill>
        <p:spPr>
          <a:xfrm>
            <a:off x="7720252" y="1715175"/>
            <a:ext cx="3853786" cy="412565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327632"/>
          </a:xfrm>
        </p:spPr>
        <p:txBody>
          <a:bodyPr/>
          <a:lstStyle/>
          <a:p>
            <a:fld id="{234755BD-B4AC-9044-BCE4-27904766F8BB}" type="slidenum">
              <a:rPr lang="en-US" smtClean="0"/>
              <a:pPr/>
              <a:t>100</a:t>
            </a:fld>
            <a:endParaRPr lang="en-US"/>
          </a:p>
        </p:txBody>
      </p:sp>
    </p:spTree>
    <p:extLst>
      <p:ext uri="{BB962C8B-B14F-4D97-AF65-F5344CB8AC3E}">
        <p14:creationId xmlns:p14="http://schemas.microsoft.com/office/powerpoint/2010/main" val="4298915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dirty="0">
                <a:latin typeface="Oswald"/>
              </a:rPr>
              <a:t>Parent Imports IRS Information</a:t>
            </a:r>
            <a:endParaRPr lang="en-US" sz="3600" dirty="0"/>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2949525"/>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parent’s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pic>
        <p:nvPicPr>
          <p:cNvPr id="5" name="Picture 4" descr="Screenshot of the data import page for the parent’s federal tax information from the IRS where their information is being directly transferred from the IRS into their FAFSA form. The parent should not leave this page while their information is being loaded into their application. ">
            <a:extLst>
              <a:ext uri="{FF2B5EF4-FFF2-40B4-BE49-F238E27FC236}">
                <a16:creationId xmlns:a16="http://schemas.microsoft.com/office/drawing/2014/main" id="{108F554F-B7C5-83AF-FC60-0EF879BD9C0C}"/>
              </a:ext>
            </a:extLst>
          </p:cNvPr>
          <p:cNvPicPr>
            <a:picLocks noChangeAspect="1"/>
          </p:cNvPicPr>
          <p:nvPr/>
        </p:nvPicPr>
        <p:blipFill>
          <a:blip r:embed="rId2"/>
          <a:stretch>
            <a:fillRect/>
          </a:stretch>
        </p:blipFill>
        <p:spPr>
          <a:xfrm>
            <a:off x="4528384" y="2079375"/>
            <a:ext cx="6464081" cy="2544629"/>
          </a:xfrm>
          <a:prstGeom prst="rect">
            <a:avLst/>
          </a:prstGeom>
          <a:ln>
            <a:solidFill>
              <a:schemeClr val="tx1"/>
            </a:solidFill>
          </a:ln>
        </p:spPr>
      </p:pic>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101</a:t>
            </a:fld>
            <a:endParaRPr lang="en-US"/>
          </a:p>
        </p:txBody>
      </p:sp>
    </p:spTree>
    <p:extLst>
      <p:ext uri="{BB962C8B-B14F-4D97-AF65-F5344CB8AC3E}">
        <p14:creationId xmlns:p14="http://schemas.microsoft.com/office/powerpoint/2010/main" val="28214865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dirty="0">
                <a:latin typeface="Oswald"/>
              </a:rPr>
              <a:t>Parent Imports IRS Information (Continued)</a:t>
            </a:r>
            <a:endParaRPr lang="en-US" sz="3600" dirty="0"/>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3365024"/>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parent. For this scenario, the parent is starting a new FAFSA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6" name="Picture 5" descr="Screenshot of the results from the data import page. The parent is informed that their information was not received. They may have to manually enter in their tax information into their Finances section. ">
            <a:extLst>
              <a:ext uri="{FF2B5EF4-FFF2-40B4-BE49-F238E27FC236}">
                <a16:creationId xmlns:a16="http://schemas.microsoft.com/office/drawing/2014/main" id="{46557D3E-5194-E6CA-5AA7-A173FA155345}"/>
              </a:ext>
            </a:extLst>
          </p:cNvPr>
          <p:cNvPicPr>
            <a:picLocks noChangeAspect="1"/>
          </p:cNvPicPr>
          <p:nvPr/>
        </p:nvPicPr>
        <p:blipFill>
          <a:blip r:embed="rId2"/>
          <a:stretch>
            <a:fillRect/>
          </a:stretch>
        </p:blipFill>
        <p:spPr>
          <a:xfrm>
            <a:off x="4679006" y="1805156"/>
            <a:ext cx="6431446" cy="3247688"/>
          </a:xfrm>
          <a:prstGeom prst="rect">
            <a:avLst/>
          </a:prstGeom>
          <a:ln>
            <a:solidFill>
              <a:schemeClr val="tx1"/>
            </a:solidFill>
          </a:ln>
        </p:spPr>
      </p:pic>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102</a:t>
            </a:fld>
            <a:endParaRPr lang="en-US"/>
          </a:p>
        </p:txBody>
      </p:sp>
    </p:spTree>
    <p:extLst>
      <p:ext uri="{BB962C8B-B14F-4D97-AF65-F5344CB8AC3E}">
        <p14:creationId xmlns:p14="http://schemas.microsoft.com/office/powerpoint/2010/main" val="6757756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88848" y="1722481"/>
            <a:ext cx="3834384" cy="1702967"/>
          </a:xfrm>
          <a:prstGeom prst="rect">
            <a:avLst/>
          </a:prstGeom>
          <a:noFill/>
        </p:spPr>
        <p:txBody>
          <a:bodyPr wrap="square" rtlCol="0">
            <a:spAutoFit/>
          </a:bodyPr>
          <a:lstStyle/>
          <a:p>
            <a:pPr>
              <a:lnSpc>
                <a:spcPct val="150000"/>
              </a:lnSpc>
            </a:pPr>
            <a:r>
              <a:rPr lang="en-US"/>
              <a:t>This is the first page in the "Parent Demographics" section. It provides an overview of the section.</a:t>
            </a:r>
          </a:p>
          <a:p>
            <a:pPr>
              <a:lnSpc>
                <a:spcPct val="150000"/>
              </a:lnSpc>
            </a:pPr>
            <a:endParaRPr lang="en-US"/>
          </a:p>
        </p:txBody>
      </p:sp>
      <p:pic>
        <p:nvPicPr>
          <p:cNvPr id="4" name="Picture 3"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AB2D29CE-3B54-95FC-8A79-2CFA3BBB5745}"/>
              </a:ext>
            </a:extLst>
          </p:cNvPr>
          <p:cNvPicPr>
            <a:picLocks noChangeAspect="1"/>
          </p:cNvPicPr>
          <p:nvPr/>
        </p:nvPicPr>
        <p:blipFill>
          <a:blip r:embed="rId3"/>
          <a:stretch>
            <a:fillRect/>
          </a:stretch>
        </p:blipFill>
        <p:spPr>
          <a:xfrm>
            <a:off x="4849916" y="1626900"/>
            <a:ext cx="6193061" cy="269929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1"/>
            <a:ext cx="431638" cy="338107"/>
          </a:xfrm>
        </p:spPr>
        <p:txBody>
          <a:bodyPr/>
          <a:lstStyle/>
          <a:p>
            <a:fld id="{234755BD-B4AC-9044-BCE4-27904766F8BB}" type="slidenum">
              <a:rPr lang="en-US" smtClean="0"/>
              <a:pPr/>
              <a:t>103</a:t>
            </a:fld>
            <a:endParaRPr lang="en-US"/>
          </a:p>
        </p:txBody>
      </p:sp>
    </p:spTree>
    <p:extLst>
      <p:ext uri="{BB962C8B-B14F-4D97-AF65-F5344CB8AC3E}">
        <p14:creationId xmlns:p14="http://schemas.microsoft.com/office/powerpoint/2010/main" val="34536318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Current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76656" y="1729955"/>
            <a:ext cx="4126992" cy="1287468"/>
          </a:xfrm>
          <a:prstGeom prst="rect">
            <a:avLst/>
          </a:prstGeom>
          <a:noFill/>
        </p:spPr>
        <p:txBody>
          <a:bodyPr wrap="square" rtlCol="0">
            <a:spAutoFit/>
          </a:bodyPr>
          <a:lstStyle/>
          <a:p>
            <a:pPr>
              <a:lnSpc>
                <a:spcPct val="150000"/>
              </a:lnSpc>
            </a:pPr>
            <a:r>
              <a:rPr lang="en-US"/>
              <a:t>The parent is asked about their current marital status. They select the "Single (never married)" option. </a:t>
            </a:r>
          </a:p>
        </p:txBody>
      </p:sp>
      <p:pic>
        <p:nvPicPr>
          <p:cNvPr id="4" name="Picture 3"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4993A76F-FFE2-BC9A-8C52-13C758524944}"/>
              </a:ext>
            </a:extLst>
          </p:cNvPr>
          <p:cNvPicPr>
            <a:picLocks noChangeAspect="1"/>
          </p:cNvPicPr>
          <p:nvPr/>
        </p:nvPicPr>
        <p:blipFill>
          <a:blip r:embed="rId3"/>
          <a:stretch>
            <a:fillRect/>
          </a:stretch>
        </p:blipFill>
        <p:spPr>
          <a:xfrm>
            <a:off x="5028710" y="1466135"/>
            <a:ext cx="5654530" cy="451143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298351"/>
          </a:xfrm>
        </p:spPr>
        <p:txBody>
          <a:bodyPr/>
          <a:lstStyle/>
          <a:p>
            <a:fld id="{234755BD-B4AC-9044-BCE4-27904766F8BB}" type="slidenum">
              <a:rPr lang="en-US" smtClean="0"/>
              <a:pPr/>
              <a:t>104</a:t>
            </a:fld>
            <a:endParaRPr lang="en-US"/>
          </a:p>
        </p:txBody>
      </p:sp>
    </p:spTree>
    <p:extLst>
      <p:ext uri="{BB962C8B-B14F-4D97-AF65-F5344CB8AC3E}">
        <p14:creationId xmlns:p14="http://schemas.microsoft.com/office/powerpoint/2010/main" val="34997063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4880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93092" y="1714500"/>
            <a:ext cx="4342203"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their state of legal residence. The parent selects the state from a drop-down box and provides the month and year when they became a legal resident. </a:t>
            </a:r>
            <a:endParaRPr lang="en-US"/>
          </a:p>
        </p:txBody>
      </p:sp>
      <p:pic>
        <p:nvPicPr>
          <p:cNvPr id="4" name="Picture 3" descr="Screenshot continuation of the “Parent Demographics” section, which has a dropdown menu for the parent to select their state of legal residence. A text box below prompts the parent to enter the month and year they became a resident of that state.">
            <a:extLst>
              <a:ext uri="{FF2B5EF4-FFF2-40B4-BE49-F238E27FC236}">
                <a16:creationId xmlns:a16="http://schemas.microsoft.com/office/drawing/2014/main" id="{91CE2122-1A9F-9678-DFDB-FD683B703774}"/>
              </a:ext>
            </a:extLst>
          </p:cNvPr>
          <p:cNvPicPr>
            <a:picLocks noChangeAspect="1"/>
          </p:cNvPicPr>
          <p:nvPr/>
        </p:nvPicPr>
        <p:blipFill>
          <a:blip r:embed="rId3"/>
          <a:stretch>
            <a:fillRect/>
          </a:stretch>
        </p:blipFill>
        <p:spPr>
          <a:xfrm>
            <a:off x="5425242" y="1714500"/>
            <a:ext cx="6073666" cy="279678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2401" y="6301231"/>
            <a:ext cx="444890" cy="351359"/>
          </a:xfrm>
        </p:spPr>
        <p:txBody>
          <a:bodyPr/>
          <a:lstStyle/>
          <a:p>
            <a:fld id="{234755BD-B4AC-9044-BCE4-27904766F8BB}" type="slidenum">
              <a:rPr lang="en-US" dirty="0" smtClean="0"/>
              <a:pPr/>
              <a:t>105</a:t>
            </a:fld>
            <a:endParaRPr lang="en-US"/>
          </a:p>
        </p:txBody>
      </p:sp>
    </p:spTree>
    <p:extLst>
      <p:ext uri="{BB962C8B-B14F-4D97-AF65-F5344CB8AC3E}">
        <p14:creationId xmlns:p14="http://schemas.microsoft.com/office/powerpoint/2010/main" val="2748326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78420" y="1714500"/>
            <a:ext cx="3939867" cy="1287468"/>
          </a:xfrm>
          <a:prstGeom prst="rect">
            <a:avLst/>
          </a:prstGeom>
          <a:noFill/>
        </p:spPr>
        <p:txBody>
          <a:bodyPr wrap="square" rtlCol="0">
            <a:spAutoFit/>
          </a:bodyPr>
          <a:lstStyle/>
          <a:p>
            <a:pPr>
              <a:lnSpc>
                <a:spcPct val="150000"/>
              </a:lnSpc>
            </a:pPr>
            <a:r>
              <a:rPr lang="en-US"/>
              <a:t>This is the first page within the "Parent Financials" section. It provides an overview of the section.</a:t>
            </a:r>
          </a:p>
        </p:txBody>
      </p:sp>
      <p:pic>
        <p:nvPicPr>
          <p:cNvPr id="4" name="Picture 3" descr="Screenshot of the introduction to the “Parent Financials” section, which informs the parent that the next series of pages will help determine the student's eligibility for federal student aid. The parent has the option to select a hyperlink to learn more about steps they should take if they have special financial circumstances.">
            <a:extLst>
              <a:ext uri="{FF2B5EF4-FFF2-40B4-BE49-F238E27FC236}">
                <a16:creationId xmlns:a16="http://schemas.microsoft.com/office/drawing/2014/main" id="{9B0DDF10-0089-40AB-1FDB-B05E959D6496}"/>
              </a:ext>
            </a:extLst>
          </p:cNvPr>
          <p:cNvPicPr>
            <a:picLocks noChangeAspect="1"/>
          </p:cNvPicPr>
          <p:nvPr/>
        </p:nvPicPr>
        <p:blipFill>
          <a:blip r:embed="rId3"/>
          <a:stretch>
            <a:fillRect/>
          </a:stretch>
        </p:blipFill>
        <p:spPr>
          <a:xfrm>
            <a:off x="5325594" y="1658636"/>
            <a:ext cx="4944558" cy="216145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106</a:t>
            </a:fld>
            <a:endParaRPr lang="en-US"/>
          </a:p>
        </p:txBody>
      </p:sp>
    </p:spTree>
    <p:extLst>
      <p:ext uri="{BB962C8B-B14F-4D97-AF65-F5344CB8AC3E}">
        <p14:creationId xmlns:p14="http://schemas.microsoft.com/office/powerpoint/2010/main" val="27209080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922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Federal Benefits Received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80901" y="1714500"/>
            <a:ext cx="4500699" cy="170296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if they or anyone in their family has received federal benefits. The parent selects "None of these apply."</a:t>
            </a:r>
            <a:endParaRPr lang="en-US"/>
          </a:p>
        </p:txBody>
      </p:sp>
      <p:pic>
        <p:nvPicPr>
          <p:cNvPr id="6" name="Picture 5"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a:extLst>
              <a:ext uri="{FF2B5EF4-FFF2-40B4-BE49-F238E27FC236}">
                <a16:creationId xmlns:a16="http://schemas.microsoft.com/office/drawing/2014/main" id="{76CD9DD8-1791-E09B-3E92-4F6FA0DE8B1D}"/>
              </a:ext>
            </a:extLst>
          </p:cNvPr>
          <p:cNvPicPr>
            <a:picLocks noChangeAspect="1"/>
          </p:cNvPicPr>
          <p:nvPr/>
        </p:nvPicPr>
        <p:blipFill>
          <a:blip r:embed="rId3"/>
          <a:stretch>
            <a:fillRect/>
          </a:stretch>
        </p:blipFill>
        <p:spPr>
          <a:xfrm>
            <a:off x="5924750" y="1287567"/>
            <a:ext cx="4133650" cy="501366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107</a:t>
            </a:fld>
            <a:endParaRPr lang="en-US"/>
          </a:p>
        </p:txBody>
      </p:sp>
    </p:spTree>
    <p:extLst>
      <p:ext uri="{BB962C8B-B14F-4D97-AF65-F5344CB8AC3E}">
        <p14:creationId xmlns:p14="http://schemas.microsoft.com/office/powerpoint/2010/main" val="28477318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4040041" cy="17030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page asks the parent about their tax filing status. The </a:t>
            </a:r>
            <a:r>
              <a:rPr lang="en-US" kern="1200">
                <a:latin typeface="Arial" panose="020B0604020202020204" pitchFamily="34" charset="0"/>
                <a:cs typeface="Arial" panose="020B0604020202020204" pitchFamily="34" charset="0"/>
              </a:rPr>
              <a:t>parent selects "Yes" to "Did or will the parent file a 2023 IRS Form 1040 or 1040-NR?"</a:t>
            </a:r>
            <a:endParaRPr lang="en-US">
              <a:latin typeface="Arial" panose="020B0604020202020204" pitchFamily="34" charset="0"/>
              <a:cs typeface="Arial" panose="020B0604020202020204" pitchFamily="34" charset="0"/>
            </a:endParaRPr>
          </a:p>
        </p:txBody>
      </p:sp>
      <p:pic>
        <p:nvPicPr>
          <p:cNvPr id="4" name="Picture 3" descr="Screenshot continuation of the “Parent Financials” section, which asks the parent if they did or will file a 2023 IRS Form 1040 or 1040-NR. ">
            <a:extLst>
              <a:ext uri="{FF2B5EF4-FFF2-40B4-BE49-F238E27FC236}">
                <a16:creationId xmlns:a16="http://schemas.microsoft.com/office/drawing/2014/main" id="{AFEBB6EF-5511-0535-457F-9366715B20CD}"/>
              </a:ext>
            </a:extLst>
          </p:cNvPr>
          <p:cNvPicPr>
            <a:picLocks noChangeAspect="1"/>
          </p:cNvPicPr>
          <p:nvPr/>
        </p:nvPicPr>
        <p:blipFill>
          <a:blip r:embed="rId3"/>
          <a:stretch>
            <a:fillRect/>
          </a:stretch>
        </p:blipFill>
        <p:spPr>
          <a:xfrm>
            <a:off x="5234440" y="1637212"/>
            <a:ext cx="5852667" cy="242337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108</a:t>
            </a:fld>
            <a:endParaRPr lang="en-US"/>
          </a:p>
        </p:txBody>
      </p:sp>
    </p:spTree>
    <p:extLst>
      <p:ext uri="{BB962C8B-B14F-4D97-AF65-F5344CB8AC3E}">
        <p14:creationId xmlns:p14="http://schemas.microsoft.com/office/powerpoint/2010/main" val="23164191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Family Size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3093" y="1714500"/>
            <a:ext cx="4171515" cy="2949525"/>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a:cs typeface="Arial"/>
              </a:rPr>
              <a:t>This page displays the family size for the parent. The parent has the option to enter the number of children or other dependents who live with the parent and will receive more than half of their support from the parent </a:t>
            </a:r>
            <a:r>
              <a:rPr lang="en-US">
                <a:solidFill>
                  <a:srgbClr val="191918"/>
                </a:solidFill>
                <a:latin typeface="Arial"/>
                <a:cs typeface="Arial"/>
              </a:rPr>
              <a:t>between July 1, 2025, and June 30, 2026</a:t>
            </a:r>
            <a:r>
              <a:rPr lang="en-US" sz="1800" b="0" i="0" u="none" strike="noStrike">
                <a:solidFill>
                  <a:srgbClr val="191918"/>
                </a:solidFill>
                <a:effectLst/>
                <a:latin typeface="Arial"/>
                <a:cs typeface="Arial"/>
              </a:rPr>
              <a:t>. </a:t>
            </a:r>
            <a:endParaRPr lang="en-US">
              <a:latin typeface="Arial"/>
              <a:cs typeface="Arial"/>
            </a:endParaRPr>
          </a:p>
        </p:txBody>
      </p:sp>
      <p:pic>
        <p:nvPicPr>
          <p:cNvPr id="6" name="Picture 5" descr="Screenshot continuation of the “Parent Financials” section, which asks the parent to enter the number of dependents who live with the parent and will receive more than half of their support from the parent between July 1, 2025, and June 30, 2026.">
            <a:extLst>
              <a:ext uri="{FF2B5EF4-FFF2-40B4-BE49-F238E27FC236}">
                <a16:creationId xmlns:a16="http://schemas.microsoft.com/office/drawing/2014/main" id="{D842A9A9-65CF-8945-E5E6-64A27F36AA85}"/>
              </a:ext>
            </a:extLst>
          </p:cNvPr>
          <p:cNvPicPr>
            <a:picLocks noChangeAspect="1"/>
          </p:cNvPicPr>
          <p:nvPr/>
        </p:nvPicPr>
        <p:blipFill>
          <a:blip r:embed="rId3"/>
          <a:stretch>
            <a:fillRect/>
          </a:stretch>
        </p:blipFill>
        <p:spPr>
          <a:xfrm>
            <a:off x="5322931" y="1621412"/>
            <a:ext cx="5852667" cy="4008467"/>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109</a:t>
            </a:fld>
            <a:endParaRPr lang="en-US"/>
          </a:p>
        </p:txBody>
      </p:sp>
    </p:spTree>
    <p:extLst>
      <p:ext uri="{BB962C8B-B14F-4D97-AF65-F5344CB8AC3E}">
        <p14:creationId xmlns:p14="http://schemas.microsoft.com/office/powerpoint/2010/main" val="1761751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75911" y="1733853"/>
            <a:ext cx="4266720" cy="2118465"/>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student is asked about their state of legal residence. The student selects the state from a drop-down box and provides the month and year when they became a legal resident. </a:t>
            </a:r>
          </a:p>
        </p:txBody>
      </p:sp>
      <p:pic>
        <p:nvPicPr>
          <p:cNvPr id="8" name="Picture 7" descr="Screenshot continuation of the “Student Identity Information” section, which has a dropdown menu for the student to select their state of legal residence. There is a text box for the student to enter the month and year they became a resident of that state.">
            <a:extLst>
              <a:ext uri="{FF2B5EF4-FFF2-40B4-BE49-F238E27FC236}">
                <a16:creationId xmlns:a16="http://schemas.microsoft.com/office/drawing/2014/main" id="{C336E33E-764D-8F00-AC34-6F2914126AE7}"/>
              </a:ext>
            </a:extLst>
          </p:cNvPr>
          <p:cNvPicPr>
            <a:picLocks noChangeAspect="1"/>
          </p:cNvPicPr>
          <p:nvPr/>
        </p:nvPicPr>
        <p:blipFill>
          <a:blip r:embed="rId3"/>
          <a:stretch>
            <a:fillRect/>
          </a:stretch>
        </p:blipFill>
        <p:spPr>
          <a:xfrm>
            <a:off x="5269672" y="1819319"/>
            <a:ext cx="6309075" cy="285373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a:t>
            </a:fld>
            <a:endParaRPr lang="en-US"/>
          </a:p>
        </p:txBody>
      </p:sp>
    </p:spTree>
    <p:extLst>
      <p:ext uri="{BB962C8B-B14F-4D97-AF65-F5344CB8AC3E}">
        <p14:creationId xmlns:p14="http://schemas.microsoft.com/office/powerpoint/2010/main" val="20168093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Number in College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80901" y="1720265"/>
            <a:ext cx="4244667"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how many people in the family will be in college between July 1, 2025, and June 30, 2026. The parent enters a response into the entry field.</a:t>
            </a:r>
            <a:endParaRPr lang="en-US"/>
          </a:p>
        </p:txBody>
      </p:sp>
      <p:pic>
        <p:nvPicPr>
          <p:cNvPr id="6" name="Picture 5" descr="Screenshot continuation of the “Parent Financials” section, which asks the parent to enter the number of people in their family, including the student and not including the parent(s), that will be in college between July 1, 2025, and June 30, 2026.">
            <a:extLst>
              <a:ext uri="{FF2B5EF4-FFF2-40B4-BE49-F238E27FC236}">
                <a16:creationId xmlns:a16="http://schemas.microsoft.com/office/drawing/2014/main" id="{5E661938-24AF-033C-0CE4-D8B0D5194B78}"/>
              </a:ext>
            </a:extLst>
          </p:cNvPr>
          <p:cNvPicPr>
            <a:picLocks noChangeAspect="1"/>
          </p:cNvPicPr>
          <p:nvPr/>
        </p:nvPicPr>
        <p:blipFill>
          <a:blip r:embed="rId3"/>
          <a:stretch>
            <a:fillRect/>
          </a:stretch>
        </p:blipFill>
        <p:spPr>
          <a:xfrm>
            <a:off x="5306463" y="1720265"/>
            <a:ext cx="5806943" cy="251481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110</a:t>
            </a:fld>
            <a:endParaRPr lang="en-US"/>
          </a:p>
        </p:txBody>
      </p:sp>
    </p:spTree>
    <p:extLst>
      <p:ext uri="{BB962C8B-B14F-4D97-AF65-F5344CB8AC3E}">
        <p14:creationId xmlns:p14="http://schemas.microsoft.com/office/powerpoint/2010/main" val="19212852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53023" y="1713778"/>
            <a:ext cx="11163552" cy="646331"/>
          </a:xfrm>
          <a:prstGeom prst="rect">
            <a:avLst/>
          </a:prstGeom>
          <a:noFill/>
        </p:spPr>
        <p:txBody>
          <a:bodyPr wrap="square" rtlCol="0">
            <a:spAutoFit/>
          </a:bodyPr>
          <a:lstStyle/>
          <a:p>
            <a:r>
              <a:rPr lang="en-US"/>
              <a:t>The parent is asked questions about their 2023 tax return. They enter a response in each entry field. </a:t>
            </a:r>
          </a:p>
          <a:p>
            <a:endParaRPr lang="en-US"/>
          </a:p>
        </p:txBody>
      </p:sp>
      <p:pic>
        <p:nvPicPr>
          <p:cNvPr id="8" name="Picture 7" descr="Screenshot continuation of the “Parent Financials” section, which asks the parent to enter information related to their 2023 tax return. A text box asks the parent to enter the amount of pension rollover into an individual retirement account or other qualified plan. Below that, the parent is asked if they received the Earned Income Credit.">
            <a:extLst>
              <a:ext uri="{FF2B5EF4-FFF2-40B4-BE49-F238E27FC236}">
                <a16:creationId xmlns:a16="http://schemas.microsoft.com/office/drawing/2014/main" id="{76ACBCB6-1D7B-0C7A-C3E1-49DFA153E4ED}"/>
              </a:ext>
            </a:extLst>
          </p:cNvPr>
          <p:cNvPicPr>
            <a:picLocks noChangeAspect="1"/>
          </p:cNvPicPr>
          <p:nvPr/>
        </p:nvPicPr>
        <p:blipFill>
          <a:blip r:embed="rId3"/>
          <a:stretch>
            <a:fillRect/>
          </a:stretch>
        </p:blipFill>
        <p:spPr>
          <a:xfrm>
            <a:off x="1741544" y="2167861"/>
            <a:ext cx="3200743" cy="4350285"/>
          </a:xfrm>
          <a:prstGeom prst="rect">
            <a:avLst/>
          </a:prstGeom>
          <a:ln>
            <a:solidFill>
              <a:schemeClr val="tx1"/>
            </a:solidFill>
          </a:ln>
        </p:spPr>
      </p:pic>
      <p:pic>
        <p:nvPicPr>
          <p:cNvPr id="11" name="Picture 10" descr="Screenshot continuation of the “Parent Financials” section, which asks the parent to enter information related to their 2023 tax return. Text boxes ask the parent to enter the dollar amount of college grants, scholarships, or AmeriCorps benefits and the amount of foreign earned income exclusion.">
            <a:extLst>
              <a:ext uri="{FF2B5EF4-FFF2-40B4-BE49-F238E27FC236}">
                <a16:creationId xmlns:a16="http://schemas.microsoft.com/office/drawing/2014/main" id="{D5911E8B-FBEC-D9B1-A048-70AFD57E8F9D}"/>
              </a:ext>
            </a:extLst>
          </p:cNvPr>
          <p:cNvPicPr>
            <a:picLocks noChangeAspect="1"/>
          </p:cNvPicPr>
          <p:nvPr/>
        </p:nvPicPr>
        <p:blipFill>
          <a:blip r:embed="rId4"/>
          <a:stretch>
            <a:fillRect/>
          </a:stretch>
        </p:blipFill>
        <p:spPr>
          <a:xfrm>
            <a:off x="5230741" y="2162660"/>
            <a:ext cx="3148690" cy="436068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111</a:t>
            </a:fld>
            <a:endParaRPr lang="en-US"/>
          </a:p>
        </p:txBody>
      </p:sp>
    </p:spTree>
    <p:extLst>
      <p:ext uri="{BB962C8B-B14F-4D97-AF65-F5344CB8AC3E}">
        <p14:creationId xmlns:p14="http://schemas.microsoft.com/office/powerpoint/2010/main" val="1982287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EAE1-7445-9BC2-677B-B64A8EA8BA4C}"/>
              </a:ext>
            </a:extLst>
          </p:cNvPr>
          <p:cNvSpPr>
            <a:spLocks noGrp="1"/>
          </p:cNvSpPr>
          <p:nvPr>
            <p:ph type="title"/>
          </p:nvPr>
        </p:nvSpPr>
        <p:spPr/>
        <p:txBody>
          <a:bodyPr/>
          <a:lstStyle/>
          <a:p>
            <a:r>
              <a:rPr lang="en-US" cap="none" dirty="0"/>
              <a:t>Parent Assets</a:t>
            </a:r>
          </a:p>
        </p:txBody>
      </p:sp>
      <p:sp>
        <p:nvSpPr>
          <p:cNvPr id="6" name="TextBox 5">
            <a:extLst>
              <a:ext uri="{FF2B5EF4-FFF2-40B4-BE49-F238E27FC236}">
                <a16:creationId xmlns:a16="http://schemas.microsoft.com/office/drawing/2014/main" id="{06BA34DD-4BC4-9117-D329-B64AEC32309B}"/>
              </a:ext>
            </a:extLst>
          </p:cNvPr>
          <p:cNvSpPr txBox="1"/>
          <p:nvPr/>
        </p:nvSpPr>
        <p:spPr>
          <a:xfrm>
            <a:off x="668351" y="1718548"/>
            <a:ext cx="441912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assets. The parent enters a response in each entry field. </a:t>
            </a:r>
          </a:p>
        </p:txBody>
      </p:sp>
      <p:pic>
        <p:nvPicPr>
          <p:cNvPr id="10" name="Picture 9" descr="Screenshot continuation of the “Parent Financials” section, which asks the parent to enter their assets. There are text boxes for the parent to enter the dollar amounts of annual child support received;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F234BBF3-2F72-D0D8-22A8-9E4AFEE7E7E7}"/>
              </a:ext>
            </a:extLst>
          </p:cNvPr>
          <p:cNvPicPr>
            <a:picLocks noChangeAspect="1"/>
          </p:cNvPicPr>
          <p:nvPr/>
        </p:nvPicPr>
        <p:blipFill>
          <a:blip r:embed="rId2"/>
          <a:stretch>
            <a:fillRect/>
          </a:stretch>
        </p:blipFill>
        <p:spPr>
          <a:xfrm>
            <a:off x="5638453" y="936852"/>
            <a:ext cx="4972744" cy="5068007"/>
          </a:xfrm>
          <a:prstGeom prst="rect">
            <a:avLst/>
          </a:prstGeom>
          <a:ln>
            <a:solidFill>
              <a:schemeClr val="tx1"/>
            </a:solidFill>
          </a:ln>
        </p:spPr>
      </p:pic>
      <p:sp>
        <p:nvSpPr>
          <p:cNvPr id="3" name="Slide Number Placeholder 2">
            <a:extLst>
              <a:ext uri="{FF2B5EF4-FFF2-40B4-BE49-F238E27FC236}">
                <a16:creationId xmlns:a16="http://schemas.microsoft.com/office/drawing/2014/main" id="{9A6EC557-66C3-EAB9-C5A5-C8293729ED39}"/>
              </a:ext>
            </a:extLst>
          </p:cNvPr>
          <p:cNvSpPr>
            <a:spLocks noGrp="1"/>
          </p:cNvSpPr>
          <p:nvPr>
            <p:ph type="sldNum" sz="quarter" idx="4"/>
          </p:nvPr>
        </p:nvSpPr>
        <p:spPr/>
        <p:txBody>
          <a:bodyPr/>
          <a:lstStyle/>
          <a:p>
            <a:fld id="{234755BD-B4AC-9044-BCE4-27904766F8BB}" type="slidenum">
              <a:rPr lang="en-US" smtClean="0"/>
              <a:pPr/>
              <a:t>112</a:t>
            </a:fld>
            <a:endParaRPr lang="en-US"/>
          </a:p>
        </p:txBody>
      </p:sp>
    </p:spTree>
    <p:extLst>
      <p:ext uri="{BB962C8B-B14F-4D97-AF65-F5344CB8AC3E}">
        <p14:creationId xmlns:p14="http://schemas.microsoft.com/office/powerpoint/2010/main" val="34112721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0901" y="1721169"/>
            <a:ext cx="4500699"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previous student and </a:t>
            </a:r>
            <a:r>
              <a:rPr lang="en-US" sz="1800" b="0" i="0" u="none" strike="noStrike">
                <a:solidFill>
                  <a:srgbClr val="191918"/>
                </a:solidFill>
                <a:effectLst/>
                <a:highlight>
                  <a:srgbClr val="FFFFFF"/>
                </a:highlight>
                <a:latin typeface="Arial" panose="020B0604020202020204" pitchFamily="34" charset="0"/>
              </a:rPr>
              <a:t>parent sections of the student’s FAFSA</a:t>
            </a:r>
            <a:r>
              <a:rPr lang="en-US" sz="1800" b="0" i="0" u="none" strike="noStrike" baseline="30000">
                <a:solidFill>
                  <a:srgbClr val="191918"/>
                </a:solidFill>
                <a:effectLst/>
                <a:highlight>
                  <a:srgbClr val="FFFFFF"/>
                </a:highligh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 form. </a:t>
            </a:r>
            <a:r>
              <a:rPr lang="en-US" sz="1800" b="0" i="0" u="none" strike="noStrike">
                <a:solidFill>
                  <a:srgbClr val="191918"/>
                </a:solidFill>
                <a:effectLst/>
                <a:latin typeface="Arial" panose="020B0604020202020204" pitchFamily="34" charset="0"/>
              </a:rPr>
              <a:t>The parent can view all their responses by selecting "Expand All" or expand each section individually. To edit a response, they </a:t>
            </a:r>
            <a:r>
              <a:rPr lang="en-US">
                <a:solidFill>
                  <a:srgbClr val="191918"/>
                </a:solidFill>
                <a:latin typeface="Arial" panose="020B0604020202020204" pitchFamily="34" charset="0"/>
              </a:rPr>
              <a:t>can </a:t>
            </a:r>
            <a:r>
              <a:rPr lang="en-US" sz="1800" b="0" i="0" u="none" strike="noStrike">
                <a:solidFill>
                  <a:srgbClr val="191918"/>
                </a:solidFill>
                <a:effectLst/>
                <a:latin typeface="Arial" panose="020B0604020202020204" pitchFamily="34" charset="0"/>
              </a:rPr>
              <a:t>select the question’s hyperlink to be taken to the corresponding page.</a:t>
            </a:r>
            <a:endParaRPr lang="en-US" sz="1600"/>
          </a:p>
        </p:txBody>
      </p:sp>
      <p:pic>
        <p:nvPicPr>
          <p:cNvPr id="6" name="Picture 5" descr="Screenshot of the review page. Each of the five previous sections are listed, which the parent can expand and collapse to review and verify their information.">
            <a:extLst>
              <a:ext uri="{FF2B5EF4-FFF2-40B4-BE49-F238E27FC236}">
                <a16:creationId xmlns:a16="http://schemas.microsoft.com/office/drawing/2014/main" id="{B86F092E-BA04-CACF-1BE0-ADE137C9D5CF}"/>
              </a:ext>
            </a:extLst>
          </p:cNvPr>
          <p:cNvPicPr>
            <a:picLocks noChangeAspect="1"/>
          </p:cNvPicPr>
          <p:nvPr/>
        </p:nvPicPr>
        <p:blipFill>
          <a:blip r:embed="rId3"/>
          <a:stretch>
            <a:fillRect/>
          </a:stretch>
        </p:blipFill>
        <p:spPr>
          <a:xfrm>
            <a:off x="6317666" y="995933"/>
            <a:ext cx="4000847" cy="497629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113</a:t>
            </a:fld>
            <a:endParaRPr lang="en-US"/>
          </a:p>
        </p:txBody>
      </p:sp>
    </p:spTree>
    <p:extLst>
      <p:ext uri="{BB962C8B-B14F-4D97-AF65-F5344CB8AC3E}">
        <p14:creationId xmlns:p14="http://schemas.microsoft.com/office/powerpoint/2010/main" val="1783492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80900" y="1723600"/>
            <a:ext cx="4500699" cy="3364960"/>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On this page, the parent acknowledges the terms and conditions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and signs their section. After agreeing and signing, the parent is able to submit their section of the FAFSA form. Since the student section is incomplete, </a:t>
            </a:r>
            <a:r>
              <a:rPr lang="en-US">
                <a:ea typeface="Calibri"/>
                <a:cs typeface="Calibri"/>
              </a:rPr>
              <a:t>the FAFSA form is not considered complete and can’t be processed yet. </a:t>
            </a:r>
            <a:r>
              <a:rPr lang="en-US" sz="1800" b="0" i="0">
                <a:solidFill>
                  <a:srgbClr val="191918"/>
                </a:solidFill>
                <a:effectLst/>
                <a:latin typeface="Arial" panose="020B0604020202020204" pitchFamily="34" charset="0"/>
              </a:rPr>
              <a:t>​</a:t>
            </a:r>
            <a:endParaRPr lang="en-US"/>
          </a:p>
        </p:txBody>
      </p:sp>
      <p:pic>
        <p:nvPicPr>
          <p:cNvPr id="6" name="Picture 5" descr="Screenshot of the signature page. The parent is instructed to review the terms and conditions they will be agreeing to by signing the FAFSA form. A checkbox indicates the parent agrees to the terms, and there is a button below that for the parent to “Sign” the form.">
            <a:extLst>
              <a:ext uri="{FF2B5EF4-FFF2-40B4-BE49-F238E27FC236}">
                <a16:creationId xmlns:a16="http://schemas.microsoft.com/office/drawing/2014/main" id="{5FF077AC-C60B-88C0-5991-5459FEF4F446}"/>
              </a:ext>
            </a:extLst>
          </p:cNvPr>
          <p:cNvPicPr>
            <a:picLocks noChangeAspect="1"/>
          </p:cNvPicPr>
          <p:nvPr/>
        </p:nvPicPr>
        <p:blipFill>
          <a:blip r:embed="rId3"/>
          <a:stretch>
            <a:fillRect/>
          </a:stretch>
        </p:blipFill>
        <p:spPr>
          <a:xfrm>
            <a:off x="6367202" y="1024681"/>
            <a:ext cx="3901778" cy="480863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114</a:t>
            </a:fld>
            <a:endParaRPr lang="en-US"/>
          </a:p>
        </p:txBody>
      </p:sp>
    </p:spTree>
    <p:extLst>
      <p:ext uri="{BB962C8B-B14F-4D97-AF65-F5344CB8AC3E}">
        <p14:creationId xmlns:p14="http://schemas.microsoft.com/office/powerpoint/2010/main" val="435160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0434"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Section Complete</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4404C027-DF99-A196-5C28-5AF22B417F9A}"/>
              </a:ext>
            </a:extLst>
          </p:cNvPr>
          <p:cNvSpPr txBox="1"/>
          <p:nvPr/>
        </p:nvSpPr>
        <p:spPr>
          <a:xfrm>
            <a:off x="693092" y="1720252"/>
            <a:ext cx="4782422"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Upon signing the parent section, the parent is presented “The parent section is complete!” page. This page displays information for the parent about next steps, including tracking the student’s </a:t>
            </a:r>
            <a:r>
              <a:rPr lang="en-US" sz="1800" b="0" i="0" u="none" strike="noStrike">
                <a:solidFill>
                  <a:srgbClr val="191918"/>
                </a:solidFill>
                <a:effectLst/>
                <a:latin typeface="Arial" panose="020B0604020202020204" pitchFamily="34" charset="0"/>
              </a:rPr>
              <a:t>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The parent is reminded that the student’s form is not complete and can’t be processed until the student section is complete. </a:t>
            </a:r>
            <a:endParaRPr lang="en-US">
              <a:latin typeface="Arial"/>
            </a:endParaRPr>
          </a:p>
        </p:txBody>
      </p:sp>
      <p:pic>
        <p:nvPicPr>
          <p:cNvPr id="7" name="Picture 6" descr="Screenshot of the parent completion page, informing the parent they have completed their sections of the form successfully. The parent is reminded that the FAFSA form cannot be processed until all contributors complete their required sections and sign the form. Below that, the parent is listed as a contributor, with an icon beside the name describing the status as “Section Complete.” Below that, the parent is reminded that they can track and manage the student's FAFSA form and contributors by selecting the “View Status” button.">
            <a:extLst>
              <a:ext uri="{FF2B5EF4-FFF2-40B4-BE49-F238E27FC236}">
                <a16:creationId xmlns:a16="http://schemas.microsoft.com/office/drawing/2014/main" id="{4A445D88-12B5-FFCA-6682-20D83CD4916A}"/>
              </a:ext>
            </a:extLst>
          </p:cNvPr>
          <p:cNvPicPr>
            <a:picLocks noChangeAspect="1"/>
          </p:cNvPicPr>
          <p:nvPr/>
        </p:nvPicPr>
        <p:blipFill rotWithShape="1">
          <a:blip r:embed="rId3"/>
          <a:srcRect b="2886"/>
          <a:stretch/>
        </p:blipFill>
        <p:spPr>
          <a:xfrm>
            <a:off x="5745951" y="1720252"/>
            <a:ext cx="5989839" cy="385576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115</a:t>
            </a:fld>
            <a:endParaRPr lang="en-US"/>
          </a:p>
        </p:txBody>
      </p:sp>
    </p:spTree>
    <p:extLst>
      <p:ext uri="{BB962C8B-B14F-4D97-AF65-F5344CB8AC3E}">
        <p14:creationId xmlns:p14="http://schemas.microsoft.com/office/powerpoint/2010/main" val="26581587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E05D8-4404-FC16-F72A-C57AC64CDC20}"/>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C258D7C-9E27-7864-F589-41EDD4C2A5EB}"/>
              </a:ext>
            </a:extLst>
          </p:cNvPr>
          <p:cNvSpPr txBox="1">
            <a:spLocks noGrp="1"/>
          </p:cNvSpPr>
          <p:nvPr>
            <p:ph type="title" idx="4294967295"/>
          </p:nvPr>
        </p:nvSpPr>
        <p:spPr>
          <a:xfrm>
            <a:off x="660434"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Section Complete (Continued)</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450C5A54-5F1C-70B5-4565-10B075ABDB86}"/>
              </a:ext>
            </a:extLst>
          </p:cNvPr>
          <p:cNvSpPr txBox="1"/>
          <p:nvPr/>
        </p:nvSpPr>
        <p:spPr>
          <a:xfrm>
            <a:off x="693092" y="1720252"/>
            <a:ext cx="4651794"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a continuation of the parent section complete page. This page displays information for the parent about next steps, including checking their email</a:t>
            </a:r>
            <a:r>
              <a:rPr lang="en-US" sz="1800" b="0" i="0" u="none" strike="noStrike">
                <a:solidFill>
                  <a:srgbClr val="191918"/>
                </a:solidFill>
                <a:effectLst/>
                <a:latin typeface="Arial" panose="020B0604020202020204" pitchFamily="34" charset="0"/>
              </a:rPr>
              <a:t>. The parent is</a:t>
            </a:r>
            <a:r>
              <a:rPr lang="en-US">
                <a:solidFill>
                  <a:srgbClr val="191918"/>
                </a:solidFill>
                <a:latin typeface="Arial" panose="020B0604020202020204" pitchFamily="34" charset="0"/>
              </a:rPr>
              <a:t> told that they can manually provide their information, but the student will not be eligible for federal student aid until the student provides consent, approval, and their signature. </a:t>
            </a:r>
            <a:r>
              <a:rPr lang="en-US" sz="1800" b="0" i="0" u="none" strike="noStrike">
                <a:solidFill>
                  <a:srgbClr val="191918"/>
                </a:solidFill>
                <a:effectLst/>
                <a:latin typeface="Arial" panose="020B0604020202020204" pitchFamily="34" charset="0"/>
              </a:rPr>
              <a:t>Next, in this scenario, the parent selects "Provide Student </a:t>
            </a:r>
            <a:r>
              <a:rPr lang="en-US">
                <a:solidFill>
                  <a:srgbClr val="191918"/>
                </a:solidFill>
                <a:latin typeface="Arial" panose="020B0604020202020204" pitchFamily="34" charset="0"/>
              </a:rPr>
              <a:t>I</a:t>
            </a:r>
            <a:r>
              <a:rPr lang="en-US" sz="1800" b="0" i="0" u="none" strike="noStrike">
                <a:solidFill>
                  <a:srgbClr val="191918"/>
                </a:solidFill>
                <a:effectLst/>
                <a:latin typeface="Arial" panose="020B0604020202020204" pitchFamily="34" charset="0"/>
              </a:rPr>
              <a:t>nformation Manually" and enters the student section. </a:t>
            </a:r>
            <a:endParaRPr lang="en-US">
              <a:latin typeface="Arial"/>
            </a:endParaRPr>
          </a:p>
        </p:txBody>
      </p:sp>
      <p:pic>
        <p:nvPicPr>
          <p:cNvPr id="4" name="Picture 3" descr="Screenshot continuation of the parent completion page, informing the parent they have completed their sections of the form successfully. The parent is informed that they should check their email and that the FAFSA form still needs contributor information. A hyperlink allows the parent to &quot;Provide Student Information Manually.&quot;">
            <a:extLst>
              <a:ext uri="{FF2B5EF4-FFF2-40B4-BE49-F238E27FC236}">
                <a16:creationId xmlns:a16="http://schemas.microsoft.com/office/drawing/2014/main" id="{92D934C8-BF2E-75EF-67B2-83C29F6A9245}"/>
              </a:ext>
            </a:extLst>
          </p:cNvPr>
          <p:cNvPicPr>
            <a:picLocks noChangeAspect="1"/>
          </p:cNvPicPr>
          <p:nvPr/>
        </p:nvPicPr>
        <p:blipFill>
          <a:blip r:embed="rId3"/>
          <a:stretch>
            <a:fillRect/>
          </a:stretch>
        </p:blipFill>
        <p:spPr>
          <a:xfrm>
            <a:off x="5957259" y="2360186"/>
            <a:ext cx="5261347" cy="2590748"/>
          </a:xfrm>
          <a:prstGeom prst="rect">
            <a:avLst/>
          </a:prstGeom>
          <a:ln>
            <a:solidFill>
              <a:schemeClr val="tx1"/>
            </a:solidFill>
          </a:ln>
        </p:spPr>
      </p:pic>
      <p:sp>
        <p:nvSpPr>
          <p:cNvPr id="5" name="Slide Number Placeholder 4">
            <a:extLst>
              <a:ext uri="{FF2B5EF4-FFF2-40B4-BE49-F238E27FC236}">
                <a16:creationId xmlns:a16="http://schemas.microsoft.com/office/drawing/2014/main" id="{7ADDEBE7-AD43-6ED3-39AF-598E4CC7C338}"/>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116</a:t>
            </a:fld>
            <a:endParaRPr lang="en-US"/>
          </a:p>
        </p:txBody>
      </p:sp>
    </p:spTree>
    <p:extLst>
      <p:ext uri="{BB962C8B-B14F-4D97-AF65-F5344CB8AC3E}">
        <p14:creationId xmlns:p14="http://schemas.microsoft.com/office/powerpoint/2010/main" val="26398938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Parent’s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56515" y="1728063"/>
            <a:ext cx="106000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a:latin typeface="Arial"/>
                <a:ea typeface="Calibri"/>
                <a:cs typeface="Calibri"/>
              </a:rPr>
              <a:t>This is the first page within the "Student Demographics" section. It provides an overview of the section. </a:t>
            </a:r>
            <a:endParaRPr lang="en-US">
              <a:latin typeface="Arial"/>
            </a:endParaRPr>
          </a:p>
        </p:txBody>
      </p:sp>
      <p:pic>
        <p:nvPicPr>
          <p:cNvPr id="4" name="Picture 3" descr="Screenshot of the introduction to the “Student Demographics” section, which informs the parent that the next series of pages will ask about the student's background and the education levels of their parent(s) to help determine their eligibility for federal student aid. ">
            <a:extLst>
              <a:ext uri="{FF2B5EF4-FFF2-40B4-BE49-F238E27FC236}">
                <a16:creationId xmlns:a16="http://schemas.microsoft.com/office/drawing/2014/main" id="{0B939EA7-7E05-8B7E-3C95-2ECFE446F6B2}"/>
              </a:ext>
            </a:extLst>
          </p:cNvPr>
          <p:cNvPicPr>
            <a:picLocks noChangeAspect="1"/>
          </p:cNvPicPr>
          <p:nvPr/>
        </p:nvPicPr>
        <p:blipFill>
          <a:blip r:embed="rId3"/>
          <a:stretch>
            <a:fillRect/>
          </a:stretch>
        </p:blipFill>
        <p:spPr>
          <a:xfrm>
            <a:off x="2488024" y="2704767"/>
            <a:ext cx="7215951" cy="295432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117</a:t>
            </a:fld>
            <a:endParaRPr lang="en-US"/>
          </a:p>
        </p:txBody>
      </p:sp>
    </p:spTree>
    <p:extLst>
      <p:ext uri="{BB962C8B-B14F-4D97-AF65-F5344CB8AC3E}">
        <p14:creationId xmlns:p14="http://schemas.microsoft.com/office/powerpoint/2010/main" val="17269420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93093" y="1715614"/>
            <a:ext cx="3499345"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gender identity. The parent selects “Prefer not to answer.”</a:t>
            </a:r>
            <a:endParaRPr lang="en-US"/>
          </a:p>
        </p:txBody>
      </p:sp>
      <p:pic>
        <p:nvPicPr>
          <p:cNvPr id="6" name="Picture 5" descr="Screenshot of the first page of the “Student Demographics” section. The parent is informed the questions are for research purposes only and will not affect federal student aid eligibility. Below that, the parent is asked to select the student's gender from “Male,” “Female,” “Nonbinary,” and “Prefer not to answer.”">
            <a:extLst>
              <a:ext uri="{FF2B5EF4-FFF2-40B4-BE49-F238E27FC236}">
                <a16:creationId xmlns:a16="http://schemas.microsoft.com/office/drawing/2014/main" id="{618BCA4D-E9AC-4986-5427-3242E9B6D6CA}"/>
              </a:ext>
            </a:extLst>
          </p:cNvPr>
          <p:cNvPicPr>
            <a:picLocks noChangeAspect="1"/>
          </p:cNvPicPr>
          <p:nvPr/>
        </p:nvPicPr>
        <p:blipFill>
          <a:blip r:embed="rId3"/>
          <a:stretch>
            <a:fillRect/>
          </a:stretch>
        </p:blipFill>
        <p:spPr>
          <a:xfrm>
            <a:off x="4947706" y="1563751"/>
            <a:ext cx="5875529" cy="445808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118</a:t>
            </a:fld>
            <a:endParaRPr lang="en-US"/>
          </a:p>
        </p:txBody>
      </p:sp>
    </p:spTree>
    <p:extLst>
      <p:ext uri="{BB962C8B-B14F-4D97-AF65-F5344CB8AC3E}">
        <p14:creationId xmlns:p14="http://schemas.microsoft.com/office/powerpoint/2010/main" val="29531614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Race and Ethnicity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96655" y="1714500"/>
            <a:ext cx="9375649"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the student is of Hispanic, Latino, or Spanish origin. They are also asked about the student’s race. The parent selects checkboxes to answer both questions. </a:t>
            </a:r>
            <a:endParaRPr lang="en-US">
              <a:latin typeface="Arial"/>
            </a:endParaRPr>
          </a:p>
        </p:txBody>
      </p:sp>
      <p:pic>
        <p:nvPicPr>
          <p:cNvPr id="6" name="Picture 5" descr="Screenshot continuation of the “Student Demographics” section. The parent is informed the questions are for research purposes only and will not affect federal student aid eligibility. Below that, the parent is asked to select whether the student is of Hispanic, Latino, or Spanish origin. The parent has the option to select &quot;Prefer not to answer.&quot;">
            <a:extLst>
              <a:ext uri="{FF2B5EF4-FFF2-40B4-BE49-F238E27FC236}">
                <a16:creationId xmlns:a16="http://schemas.microsoft.com/office/drawing/2014/main" id="{E9723986-8E48-2D72-4D6C-05DE6ACB18DA}"/>
              </a:ext>
            </a:extLst>
          </p:cNvPr>
          <p:cNvPicPr>
            <a:picLocks noChangeAspect="1"/>
          </p:cNvPicPr>
          <p:nvPr/>
        </p:nvPicPr>
        <p:blipFill>
          <a:blip r:embed="rId3"/>
          <a:stretch>
            <a:fillRect/>
          </a:stretch>
        </p:blipFill>
        <p:spPr>
          <a:xfrm>
            <a:off x="971302" y="2847027"/>
            <a:ext cx="4600776" cy="3665517"/>
          </a:xfrm>
          <a:prstGeom prst="rect">
            <a:avLst/>
          </a:prstGeom>
          <a:ln>
            <a:solidFill>
              <a:schemeClr val="tx1"/>
            </a:solidFill>
          </a:ln>
        </p:spPr>
      </p:pic>
      <p:pic>
        <p:nvPicPr>
          <p:cNvPr id="8" name="Picture 7" descr="Screenshot continuation of the “Student Demographics” section, which asks the parent to select the student's race: “White,” “Black or African American,” “Asian,” “American Indian or Alaska Native,” or “Native Hawaiian or other Pacific Islander.” The parent has the option to select &quot;Prefer not to answer.&quot;">
            <a:extLst>
              <a:ext uri="{FF2B5EF4-FFF2-40B4-BE49-F238E27FC236}">
                <a16:creationId xmlns:a16="http://schemas.microsoft.com/office/drawing/2014/main" id="{CAA1A309-D8BD-FADB-B623-5138534E28AD}"/>
              </a:ext>
            </a:extLst>
          </p:cNvPr>
          <p:cNvPicPr>
            <a:picLocks noChangeAspect="1"/>
          </p:cNvPicPr>
          <p:nvPr/>
        </p:nvPicPr>
        <p:blipFill>
          <a:blip r:embed="rId4"/>
          <a:stretch>
            <a:fillRect/>
          </a:stretch>
        </p:blipFill>
        <p:spPr>
          <a:xfrm>
            <a:off x="5804733" y="2824904"/>
            <a:ext cx="4976093" cy="368764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119</a:t>
            </a:fld>
            <a:endParaRPr lang="en-US"/>
          </a:p>
        </p:txBody>
      </p:sp>
    </p:spTree>
    <p:extLst>
      <p:ext uri="{BB962C8B-B14F-4D97-AF65-F5344CB8AC3E}">
        <p14:creationId xmlns:p14="http://schemas.microsoft.com/office/powerpoint/2010/main" val="112939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5245" y="1725808"/>
            <a:ext cx="4486355"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student about consent, approval, and the use of their federal tax information. By providing consent and approval, the student’s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a:t>
            </a:r>
            <a:endParaRPr lang="en-US">
              <a:latin typeface="Arial" panose="020B0604020202020204" pitchFamily="34" charset="0"/>
              <a:cs typeface="Arial" panose="020B0604020202020204" pitchFamily="34" charset="0"/>
            </a:endParaRPr>
          </a:p>
        </p:txBody>
      </p:sp>
      <p:pic>
        <p:nvPicPr>
          <p:cNvPr id="6" name="Picture 5"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C343C18A-1D5A-1CE6-4683-199EBE2DFB66}"/>
              </a:ext>
            </a:extLst>
          </p:cNvPr>
          <p:cNvPicPr>
            <a:picLocks noChangeAspect="1"/>
          </p:cNvPicPr>
          <p:nvPr/>
        </p:nvPicPr>
        <p:blipFill rotWithShape="1">
          <a:blip r:embed="rId3"/>
          <a:srcRect l="9614" t="3472" r="5668" b="54698"/>
          <a:stretch/>
        </p:blipFill>
        <p:spPr>
          <a:xfrm>
            <a:off x="5812377" y="1340113"/>
            <a:ext cx="4343995" cy="496111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a:t>
            </a:fld>
            <a:endParaRPr lang="en-US"/>
          </a:p>
        </p:txBody>
      </p:sp>
    </p:spTree>
    <p:extLst>
      <p:ext uri="{BB962C8B-B14F-4D97-AF65-F5344CB8AC3E}">
        <p14:creationId xmlns:p14="http://schemas.microsoft.com/office/powerpoint/2010/main" val="35695648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Citizenship Status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80901" y="1734674"/>
            <a:ext cx="4305627"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citizenship status. The parent selects the "U.S. citizen or national" option. </a:t>
            </a:r>
            <a:endParaRPr lang="en-US">
              <a:latin typeface="Arial"/>
            </a:endParaRPr>
          </a:p>
        </p:txBody>
      </p:sp>
      <p:pic>
        <p:nvPicPr>
          <p:cNvPr id="4" name="Picture 3" descr="Screenshot continuation of the “Student Demographics” section, which asks the parent to select the student’s citizenship status from the options “U.S. citizen or national,” “Eligible noncitizen,” or “Neither U.S. citizen nor eligible noncitizen.”">
            <a:extLst>
              <a:ext uri="{FF2B5EF4-FFF2-40B4-BE49-F238E27FC236}">
                <a16:creationId xmlns:a16="http://schemas.microsoft.com/office/drawing/2014/main" id="{2AC6FB4C-ED39-60AF-3400-FC6565C8AAE4}"/>
              </a:ext>
            </a:extLst>
          </p:cNvPr>
          <p:cNvPicPr>
            <a:picLocks noChangeAspect="1"/>
          </p:cNvPicPr>
          <p:nvPr/>
        </p:nvPicPr>
        <p:blipFill>
          <a:blip r:embed="rId3"/>
          <a:stretch>
            <a:fillRect/>
          </a:stretch>
        </p:blipFill>
        <p:spPr>
          <a:xfrm>
            <a:off x="5358689" y="1734674"/>
            <a:ext cx="5997460" cy="285774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120</a:t>
            </a:fld>
            <a:endParaRPr lang="en-US"/>
          </a:p>
        </p:txBody>
      </p:sp>
    </p:spTree>
    <p:extLst>
      <p:ext uri="{BB962C8B-B14F-4D97-AF65-F5344CB8AC3E}">
        <p14:creationId xmlns:p14="http://schemas.microsoft.com/office/powerpoint/2010/main" val="28894862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93094" y="1719500"/>
            <a:ext cx="3519678"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parent is asked about their education status. They select the "Neither parent attended college" option. </a:t>
            </a:r>
            <a:endParaRPr lang="en-US">
              <a:latin typeface="Arial"/>
            </a:endParaRPr>
          </a:p>
        </p:txBody>
      </p:sp>
      <p:pic>
        <p:nvPicPr>
          <p:cNvPr id="6" name="Picture 5" descr="Screenshot continuation of the “Student Demographics” section, which asks the parent if they and/or their spouse attended college.">
            <a:extLst>
              <a:ext uri="{FF2B5EF4-FFF2-40B4-BE49-F238E27FC236}">
                <a16:creationId xmlns:a16="http://schemas.microsoft.com/office/drawing/2014/main" id="{382D4BC0-799F-A20D-7767-01AF07834B91}"/>
              </a:ext>
            </a:extLst>
          </p:cNvPr>
          <p:cNvPicPr>
            <a:picLocks noChangeAspect="1"/>
          </p:cNvPicPr>
          <p:nvPr/>
        </p:nvPicPr>
        <p:blipFill>
          <a:blip r:embed="rId3"/>
          <a:stretch>
            <a:fillRect/>
          </a:stretch>
        </p:blipFill>
        <p:spPr>
          <a:xfrm>
            <a:off x="4488175" y="1592421"/>
            <a:ext cx="5791702" cy="367315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121</a:t>
            </a:fld>
            <a:endParaRPr lang="en-US"/>
          </a:p>
        </p:txBody>
      </p:sp>
    </p:spTree>
    <p:extLst>
      <p:ext uri="{BB962C8B-B14F-4D97-AF65-F5344CB8AC3E}">
        <p14:creationId xmlns:p14="http://schemas.microsoft.com/office/powerpoint/2010/main" val="40329283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922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93093" y="1714500"/>
            <a:ext cx="387890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rPr>
              <a:t>The parent is asked if the student's parent or guardian was killed in the line of duty. The parent selects the "No" option.</a:t>
            </a:r>
          </a:p>
        </p:txBody>
      </p:sp>
      <p:pic>
        <p:nvPicPr>
          <p:cNvPr id="4" name="Picture 3" descr="Screenshot continuation of the “Student Demographics” section, which asks the parent if the student’s parent or guardian was killed in the line of duty.">
            <a:extLst>
              <a:ext uri="{FF2B5EF4-FFF2-40B4-BE49-F238E27FC236}">
                <a16:creationId xmlns:a16="http://schemas.microsoft.com/office/drawing/2014/main" id="{EB57ECCA-F9B2-EBFF-CB97-7C96C59B0769}"/>
              </a:ext>
            </a:extLst>
          </p:cNvPr>
          <p:cNvPicPr>
            <a:picLocks noChangeAspect="1"/>
          </p:cNvPicPr>
          <p:nvPr/>
        </p:nvPicPr>
        <p:blipFill>
          <a:blip r:embed="rId3"/>
          <a:stretch>
            <a:fillRect/>
          </a:stretch>
        </p:blipFill>
        <p:spPr>
          <a:xfrm>
            <a:off x="5637346" y="1714500"/>
            <a:ext cx="5806943" cy="2880610"/>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122</a:t>
            </a:fld>
            <a:endParaRPr lang="en-US"/>
          </a:p>
        </p:txBody>
      </p:sp>
    </p:spTree>
    <p:extLst>
      <p:ext uri="{BB962C8B-B14F-4D97-AF65-F5344CB8AC3E}">
        <p14:creationId xmlns:p14="http://schemas.microsoft.com/office/powerpoint/2010/main" val="37565576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Parent’s Student High School Completion Status</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93092" y="1714500"/>
            <a:ext cx="4172822"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what the student’s high school completion status will be when they start the 2025–26 school year. The parent selects the "High school diploma" option. </a:t>
            </a:r>
            <a:endParaRPr lang="en-US">
              <a:latin typeface="Arial"/>
            </a:endParaRPr>
          </a:p>
        </p:txBody>
      </p:sp>
      <p:pic>
        <p:nvPicPr>
          <p:cNvPr id="6" name="Picture 5" descr="Screenshot continuation of the “Student Demographics” section, which asks the parent to select what the student's high school completion status will be for the 2025–26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006B4666-ADE9-57E6-BBE6-7E04BB807938}"/>
              </a:ext>
            </a:extLst>
          </p:cNvPr>
          <p:cNvPicPr>
            <a:picLocks noChangeAspect="1"/>
          </p:cNvPicPr>
          <p:nvPr/>
        </p:nvPicPr>
        <p:blipFill>
          <a:blip r:embed="rId3"/>
          <a:stretch>
            <a:fillRect/>
          </a:stretch>
        </p:blipFill>
        <p:spPr>
          <a:xfrm>
            <a:off x="5370865" y="1714500"/>
            <a:ext cx="5776461" cy="359695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123</a:t>
            </a:fld>
            <a:endParaRPr lang="en-US"/>
          </a:p>
        </p:txBody>
      </p:sp>
    </p:spTree>
    <p:extLst>
      <p:ext uri="{BB962C8B-B14F-4D97-AF65-F5344CB8AC3E}">
        <p14:creationId xmlns:p14="http://schemas.microsoft.com/office/powerpoint/2010/main" val="22226751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Parent’s Student High School Information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80272" y="1714500"/>
            <a:ext cx="11094720"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parent is asked which high school the student did or will graduate from. The parent enters the student’s </a:t>
            </a:r>
            <a:r>
              <a:rPr lang="en-US" sz="1800" b="0" i="0" u="none" strike="noStrike" spc="-30">
                <a:solidFill>
                  <a:srgbClr val="191918"/>
                </a:solidFill>
                <a:effectLst/>
                <a:latin typeface="Arial" panose="020B0604020202020204" pitchFamily="34" charset="0"/>
              </a:rPr>
              <a:t>high school’s state and city. After selecting "Search," they select the correct high school from the search results. </a:t>
            </a:r>
            <a:r>
              <a:rPr lang="en-US" sz="1800" b="0" i="0">
                <a:solidFill>
                  <a:srgbClr val="191918"/>
                </a:solidFill>
                <a:effectLst/>
                <a:latin typeface="Arial" panose="020B0604020202020204" pitchFamily="34" charset="0"/>
              </a:rPr>
              <a:t>​</a:t>
            </a:r>
            <a:endParaRPr lang="en-US">
              <a:latin typeface="Arial"/>
            </a:endParaRPr>
          </a:p>
        </p:txBody>
      </p:sp>
      <p:pic>
        <p:nvPicPr>
          <p:cNvPr id="15" name="Picture 14" descr="Screenshot continuation of the Demographics section. There are text boxes for the parent to search for their student’s high school by selecting the location and entering the name of their school.">
            <a:extLst>
              <a:ext uri="{FF2B5EF4-FFF2-40B4-BE49-F238E27FC236}">
                <a16:creationId xmlns:a16="http://schemas.microsoft.com/office/drawing/2014/main" id="{F3E25537-60EA-51B0-2029-EED7EC3EC908}"/>
              </a:ext>
            </a:extLst>
          </p:cNvPr>
          <p:cNvPicPr>
            <a:picLocks noChangeAspect="1"/>
          </p:cNvPicPr>
          <p:nvPr/>
        </p:nvPicPr>
        <p:blipFill>
          <a:blip r:embed="rId3"/>
          <a:stretch>
            <a:fillRect/>
          </a:stretch>
        </p:blipFill>
        <p:spPr>
          <a:xfrm>
            <a:off x="1060174" y="2847027"/>
            <a:ext cx="4845044" cy="3096573"/>
          </a:xfrm>
          <a:prstGeom prst="rect">
            <a:avLst/>
          </a:prstGeom>
          <a:ln>
            <a:solidFill>
              <a:schemeClr val="tx1"/>
            </a:solidFill>
          </a:ln>
        </p:spPr>
      </p:pic>
      <p:pic>
        <p:nvPicPr>
          <p:cNvPr id="17" name="Picture 16" descr="Screenshot continuation of the high school selection section, which displays the search results from the information the parent entered. The parent is instructed to select the correct school.">
            <a:extLst>
              <a:ext uri="{FF2B5EF4-FFF2-40B4-BE49-F238E27FC236}">
                <a16:creationId xmlns:a16="http://schemas.microsoft.com/office/drawing/2014/main" id="{36DABD2B-F7DB-D8F3-04A3-866FF9D744DF}"/>
              </a:ext>
            </a:extLst>
          </p:cNvPr>
          <p:cNvPicPr>
            <a:picLocks noChangeAspect="1"/>
          </p:cNvPicPr>
          <p:nvPr/>
        </p:nvPicPr>
        <p:blipFill>
          <a:blip r:embed="rId4"/>
          <a:stretch>
            <a:fillRect/>
          </a:stretch>
        </p:blipFill>
        <p:spPr>
          <a:xfrm>
            <a:off x="6227632" y="2847027"/>
            <a:ext cx="4635838" cy="309657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124</a:t>
            </a:fld>
            <a:endParaRPr lang="en-US"/>
          </a:p>
        </p:txBody>
      </p:sp>
    </p:spTree>
    <p:extLst>
      <p:ext uri="{BB962C8B-B14F-4D97-AF65-F5344CB8AC3E}">
        <p14:creationId xmlns:p14="http://schemas.microsoft.com/office/powerpoint/2010/main" val="22036173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211"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Parent Confirms High School</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3092" y="1713403"/>
            <a:ext cx="4488507"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to confirm the high school information. By selecting "Edit," they will return to the high school information page. The parent verifies the student’s high school information and selects "Continue" to proceed to the next section. </a:t>
            </a:r>
            <a:endParaRPr lang="en-US">
              <a:latin typeface="Arial"/>
            </a:endParaRPr>
          </a:p>
        </p:txBody>
      </p:sp>
      <p:pic>
        <p:nvPicPr>
          <p:cNvPr id="11" name="Picture 10" descr="Screenshot continuation of the high school selection section, which shows the high school that the parent selected. The parent is instructed to verify the school is correct by selecting “Continue.”">
            <a:extLst>
              <a:ext uri="{FF2B5EF4-FFF2-40B4-BE49-F238E27FC236}">
                <a16:creationId xmlns:a16="http://schemas.microsoft.com/office/drawing/2014/main" id="{B155E66F-C8EC-4552-62C3-0722E23EFA7E}"/>
              </a:ext>
            </a:extLst>
          </p:cNvPr>
          <p:cNvPicPr>
            <a:picLocks noChangeAspect="1"/>
          </p:cNvPicPr>
          <p:nvPr/>
        </p:nvPicPr>
        <p:blipFill>
          <a:blip r:embed="rId3"/>
          <a:stretch>
            <a:fillRect/>
          </a:stretch>
        </p:blipFill>
        <p:spPr>
          <a:xfrm>
            <a:off x="5330326" y="1634621"/>
            <a:ext cx="6168582" cy="329129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125</a:t>
            </a:fld>
            <a:endParaRPr lang="en-US"/>
          </a:p>
        </p:txBody>
      </p:sp>
    </p:spTree>
    <p:extLst>
      <p:ext uri="{BB962C8B-B14F-4D97-AF65-F5344CB8AC3E}">
        <p14:creationId xmlns:p14="http://schemas.microsoft.com/office/powerpoint/2010/main" val="4856936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Parent’s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3093" y="1714500"/>
            <a:ext cx="413493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4" name="Picture 3" descr="Screenshot of the introduction to the “Student Financials” section, which informs the parent that the next series of pages will help determine the student's ability to pay for school. The parent has the option to select a hyperlink to learn more about steps they should take if the student has special financial circumstances.">
            <a:extLst>
              <a:ext uri="{FF2B5EF4-FFF2-40B4-BE49-F238E27FC236}">
                <a16:creationId xmlns:a16="http://schemas.microsoft.com/office/drawing/2014/main" id="{549CCC9A-1758-89F1-1E71-5D820B1D6CBC}"/>
              </a:ext>
            </a:extLst>
          </p:cNvPr>
          <p:cNvPicPr>
            <a:picLocks noChangeAspect="1"/>
          </p:cNvPicPr>
          <p:nvPr/>
        </p:nvPicPr>
        <p:blipFill>
          <a:blip r:embed="rId3"/>
          <a:stretch>
            <a:fillRect/>
          </a:stretch>
        </p:blipFill>
        <p:spPr>
          <a:xfrm>
            <a:off x="5293087" y="1699386"/>
            <a:ext cx="5342083" cy="215664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126</a:t>
            </a:fld>
            <a:endParaRPr lang="en-US"/>
          </a:p>
        </p:txBody>
      </p:sp>
    </p:spTree>
    <p:extLst>
      <p:ext uri="{BB962C8B-B14F-4D97-AF65-F5344CB8AC3E}">
        <p14:creationId xmlns:p14="http://schemas.microsoft.com/office/powerpoint/2010/main" val="41165751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3093" y="1714500"/>
            <a:ext cx="4366587"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0" u="none" strike="noStrike">
                <a:solidFill>
                  <a:srgbClr val="191918"/>
                </a:solidFill>
                <a:effectLst/>
                <a:latin typeface="Arial" panose="020B0604020202020204" pitchFamily="34" charset="0"/>
              </a:rPr>
              <a:t>This page asks the parent about the student’s tax filing status. </a:t>
            </a:r>
            <a:r>
              <a:rPr lang="en-US" sz="1800" b="0" i="0" u="none" strike="noStrike">
                <a:solidFill>
                  <a:srgbClr val="191918"/>
                </a:solidFill>
                <a:effectLst/>
                <a:highlight>
                  <a:srgbClr val="FFFFFF"/>
                </a:highlight>
                <a:latin typeface="Arial" panose="020B0604020202020204" pitchFamily="34" charset="0"/>
              </a:rPr>
              <a:t>The parent selects "Yes" to "Did or will the student file a 2023 IRS Form 1040 or 1040-NR?" </a:t>
            </a:r>
            <a:endParaRPr lang="en-US">
              <a:highlight>
                <a:srgbClr val="FFFFFF"/>
              </a:highlight>
            </a:endParaRPr>
          </a:p>
        </p:txBody>
      </p:sp>
      <p:pic>
        <p:nvPicPr>
          <p:cNvPr id="6" name="Picture 5" descr="Screenshot continuation of the “Student Financials” section, which asks the parent if the student did or will file a 2023 Internal Revenue Service Form 1040 or 1040-NR.">
            <a:extLst>
              <a:ext uri="{FF2B5EF4-FFF2-40B4-BE49-F238E27FC236}">
                <a16:creationId xmlns:a16="http://schemas.microsoft.com/office/drawing/2014/main" id="{A9472F8F-6133-44BD-5E36-8B6EC5D74859}"/>
              </a:ext>
            </a:extLst>
          </p:cNvPr>
          <p:cNvPicPr>
            <a:picLocks noChangeAspect="1"/>
          </p:cNvPicPr>
          <p:nvPr/>
        </p:nvPicPr>
        <p:blipFill>
          <a:blip r:embed="rId3"/>
          <a:stretch>
            <a:fillRect/>
          </a:stretch>
        </p:blipFill>
        <p:spPr>
          <a:xfrm>
            <a:off x="5558665" y="1811980"/>
            <a:ext cx="5715495" cy="240812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127</a:t>
            </a:fld>
            <a:endParaRPr lang="en-US"/>
          </a:p>
        </p:txBody>
      </p:sp>
    </p:spTree>
    <p:extLst>
      <p:ext uri="{BB962C8B-B14F-4D97-AF65-F5344CB8AC3E}">
        <p14:creationId xmlns:p14="http://schemas.microsoft.com/office/powerpoint/2010/main" val="13007422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4880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Tax Return Information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80900" y="1723074"/>
            <a:ext cx="450069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Since the </a:t>
            </a:r>
            <a:r>
              <a:rPr lang="en-US">
                <a:solidFill>
                  <a:srgbClr val="191918"/>
                </a:solidFill>
                <a:latin typeface="Arial" panose="020B0604020202020204" pitchFamily="34" charset="0"/>
              </a:rPr>
              <a:t>student has not provided consent and approval for their federal tax information to be transferred directly into the FAFSA</a:t>
            </a:r>
            <a:r>
              <a:rPr lang="en-US" baseline="30000">
                <a:solidFill>
                  <a:srgbClr val="191918"/>
                </a:solidFill>
                <a:latin typeface="Arial" panose="020B0604020202020204" pitchFamily="34" charset="0"/>
              </a:rPr>
              <a:t>®</a:t>
            </a:r>
            <a:r>
              <a:rPr lang="en-US">
                <a:solidFill>
                  <a:srgbClr val="191918"/>
                </a:solidFill>
                <a:latin typeface="Arial" panose="020B0604020202020204" pitchFamily="34" charset="0"/>
              </a:rPr>
              <a:t> form, t</a:t>
            </a:r>
            <a:r>
              <a:rPr lang="en-US" sz="1800" b="0" i="0" u="none" strike="noStrike">
                <a:solidFill>
                  <a:srgbClr val="191918"/>
                </a:solidFill>
                <a:effectLst/>
                <a:latin typeface="Arial" panose="020B0604020202020204" pitchFamily="34" charset="0"/>
              </a:rPr>
              <a:t>he parent is asked to manually enter the student’s 2023 tax return information. The parent selects their tax filing status and enters a response in each entry field. </a:t>
            </a:r>
            <a:r>
              <a:rPr lang="en-US" sz="1800" b="0" i="0">
                <a:solidFill>
                  <a:srgbClr val="191918"/>
                </a:solidFill>
                <a:effectLst/>
                <a:latin typeface="Arial" panose="020B0604020202020204" pitchFamily="34" charset="0"/>
              </a:rPr>
              <a:t>​</a:t>
            </a:r>
            <a:r>
              <a:rPr lang="en-US">
                <a:latin typeface="Arial"/>
                <a:cs typeface="Calibri"/>
              </a:rPr>
              <a:t> </a:t>
            </a:r>
            <a:endParaRPr lang="en-US">
              <a:latin typeface="Arial"/>
            </a:endParaRPr>
          </a:p>
        </p:txBody>
      </p:sp>
      <p:pic>
        <p:nvPicPr>
          <p:cNvPr id="4" name="Picture 3" descr="Screenshot continuation of the “Student Financials” section, which asks the parent to manually enter the student's 2023 tax return information. The parent is asked to select the student's tax filing status from “Single,” “Head of household,” “Married filing jointly,” “Married filing separately,” and “Qualifying surviving spouse.” Below that, text boxes ask the parent to provide the student's income earned from work and their tax exempt interest income.">
            <a:extLst>
              <a:ext uri="{FF2B5EF4-FFF2-40B4-BE49-F238E27FC236}">
                <a16:creationId xmlns:a16="http://schemas.microsoft.com/office/drawing/2014/main" id="{82302218-F588-5877-15E0-DBA4ECD365A8}"/>
              </a:ext>
            </a:extLst>
          </p:cNvPr>
          <p:cNvPicPr>
            <a:picLocks noChangeAspect="1"/>
          </p:cNvPicPr>
          <p:nvPr/>
        </p:nvPicPr>
        <p:blipFill>
          <a:blip r:embed="rId3"/>
          <a:stretch>
            <a:fillRect/>
          </a:stretch>
        </p:blipFill>
        <p:spPr>
          <a:xfrm>
            <a:off x="5514887" y="1388163"/>
            <a:ext cx="4926972" cy="447960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128</a:t>
            </a:fld>
            <a:endParaRPr lang="en-US"/>
          </a:p>
        </p:txBody>
      </p:sp>
    </p:spTree>
    <p:extLst>
      <p:ext uri="{BB962C8B-B14F-4D97-AF65-F5344CB8AC3E}">
        <p14:creationId xmlns:p14="http://schemas.microsoft.com/office/powerpoint/2010/main" val="7681450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Tax Return Information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80900" y="1723074"/>
            <a:ext cx="4500699"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is a continuation of the </a:t>
            </a:r>
            <a:r>
              <a:rPr lang="en-US">
                <a:solidFill>
                  <a:srgbClr val="191918"/>
                </a:solidFill>
                <a:latin typeface="Arial" panose="020B0604020202020204" pitchFamily="34" charset="0"/>
              </a:rPr>
              <a:t>student’s 2023 tax information page. </a:t>
            </a:r>
            <a:r>
              <a:rPr lang="en-US" sz="1800" b="0" i="0" u="none" strike="noStrike">
                <a:solidFill>
                  <a:srgbClr val="191918"/>
                </a:solidFill>
                <a:effectLst/>
                <a:latin typeface="Arial" panose="020B0604020202020204" pitchFamily="34" charset="0"/>
              </a:rPr>
              <a:t>The parent enters a response in each entry field. </a:t>
            </a:r>
            <a:endParaRPr lang="en-US">
              <a:latin typeface="Arial"/>
            </a:endParaRPr>
          </a:p>
        </p:txBody>
      </p:sp>
      <p:pic>
        <p:nvPicPr>
          <p:cNvPr id="3" name="Picture 2" descr="Screenshot continuation of the “Student Financials” section, which asks the parent to manually enter the student's 2023 tax return information. Text boxes ask the parent to provide the dollar amount for the student's untaxed portions of pensions; adjusted gross income; income tax paid; IRA deductions and payments to self-employed Simplified Employee Pension, Savings Investment Match Plan for Employees, and qualified plans; education credits; college grants, scholarships, or AmeriCorps benefits reported as income; and foreign earned income.">
            <a:extLst>
              <a:ext uri="{FF2B5EF4-FFF2-40B4-BE49-F238E27FC236}">
                <a16:creationId xmlns:a16="http://schemas.microsoft.com/office/drawing/2014/main" id="{2B523EBF-5D39-3E56-3099-FA12D3C54C66}"/>
              </a:ext>
            </a:extLst>
          </p:cNvPr>
          <p:cNvPicPr>
            <a:picLocks noChangeAspect="1"/>
          </p:cNvPicPr>
          <p:nvPr/>
        </p:nvPicPr>
        <p:blipFill>
          <a:blip r:embed="rId3"/>
          <a:stretch>
            <a:fillRect/>
          </a:stretch>
        </p:blipFill>
        <p:spPr>
          <a:xfrm>
            <a:off x="5757899" y="1453943"/>
            <a:ext cx="3560272" cy="470671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129</a:t>
            </a:fld>
            <a:endParaRPr lang="en-US"/>
          </a:p>
        </p:txBody>
      </p:sp>
    </p:spTree>
    <p:extLst>
      <p:ext uri="{BB962C8B-B14F-4D97-AF65-F5344CB8AC3E}">
        <p14:creationId xmlns:p14="http://schemas.microsoft.com/office/powerpoint/2010/main" val="2250887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2237" y="204749"/>
            <a:ext cx="1193076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Provides Consent and Approval (Continued)</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AC0E045-21CE-7D95-83B2-A9693181C93F}"/>
              </a:ext>
            </a:extLst>
          </p:cNvPr>
          <p:cNvSpPr txBox="1"/>
          <p:nvPr/>
        </p:nvSpPr>
        <p:spPr>
          <a:xfrm>
            <a:off x="695245" y="1606318"/>
            <a:ext cx="1103955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dirty="0">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that the student can expand and collapse. The student selects "Approve" to provide consent and approval, and they are taken to the next page. </a:t>
            </a:r>
            <a:endParaRPr lang="en-US" dirty="0">
              <a:latin typeface="Arial" panose="020B0604020202020204" pitchFamily="34" charset="0"/>
              <a:cs typeface="Arial" panose="020B0604020202020204" pitchFamily="34" charset="0"/>
            </a:endParaRPr>
          </a:p>
        </p:txBody>
      </p:sp>
      <p:pic>
        <p:nvPicPr>
          <p:cNvPr id="7" name="Picture 6"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119C2D66-12F7-6E49-EA36-A46A0B45E4FE}"/>
              </a:ext>
            </a:extLst>
          </p:cNvPr>
          <p:cNvPicPr>
            <a:picLocks noChangeAspect="1"/>
          </p:cNvPicPr>
          <p:nvPr/>
        </p:nvPicPr>
        <p:blipFill rotWithShape="1">
          <a:blip r:embed="rId3"/>
          <a:srcRect l="17489" t="45279" r="14104" b="31111"/>
          <a:stretch/>
        </p:blipFill>
        <p:spPr>
          <a:xfrm>
            <a:off x="1774370" y="3164068"/>
            <a:ext cx="3929743" cy="3137164"/>
          </a:xfrm>
          <a:prstGeom prst="rect">
            <a:avLst/>
          </a:prstGeom>
          <a:ln>
            <a:solidFill>
              <a:schemeClr val="tx1"/>
            </a:solidFill>
          </a:ln>
        </p:spPr>
      </p:pic>
      <p:pic>
        <p:nvPicPr>
          <p:cNvPr id="10" name="Picture 9" descr="Screenshot continuation of the consent and approval page. Frequently asked questions appear, which the stud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to provide or decline their consent and approval.">
            <a:extLst>
              <a:ext uri="{FF2B5EF4-FFF2-40B4-BE49-F238E27FC236}">
                <a16:creationId xmlns:a16="http://schemas.microsoft.com/office/drawing/2014/main" id="{1D41D631-B8C7-9434-FE87-00312A0FFB90}"/>
              </a:ext>
            </a:extLst>
          </p:cNvPr>
          <p:cNvPicPr>
            <a:picLocks noChangeAspect="1"/>
          </p:cNvPicPr>
          <p:nvPr/>
        </p:nvPicPr>
        <p:blipFill rotWithShape="1">
          <a:blip r:embed="rId3"/>
          <a:srcRect l="11450" t="68413" r="11083" b="5555"/>
          <a:stretch/>
        </p:blipFill>
        <p:spPr>
          <a:xfrm>
            <a:off x="6215022" y="3164068"/>
            <a:ext cx="3929743" cy="313716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13</a:t>
            </a:fld>
            <a:endParaRPr lang="en-US"/>
          </a:p>
        </p:txBody>
      </p:sp>
    </p:spTree>
    <p:extLst>
      <p:ext uri="{BB962C8B-B14F-4D97-AF65-F5344CB8AC3E}">
        <p14:creationId xmlns:p14="http://schemas.microsoft.com/office/powerpoint/2010/main" val="17398438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80901" y="1714500"/>
            <a:ext cx="419589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assets. The parent enters a response in each entry field.  </a:t>
            </a:r>
            <a:endParaRPr lang="en-US">
              <a:latin typeface="Arial"/>
            </a:endParaRPr>
          </a:p>
        </p:txBody>
      </p:sp>
      <p:pic>
        <p:nvPicPr>
          <p:cNvPr id="4" name="Picture 3" descr="Screenshot continuation of the “Student Financials” section, which asks the parent to enter the student’s assets. Text boxes prompt the parent to enter the dollar amount for the student’s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941B455E-BED0-B9BB-75AB-4162F7F0CF50}"/>
              </a:ext>
            </a:extLst>
          </p:cNvPr>
          <p:cNvPicPr>
            <a:picLocks noChangeAspect="1"/>
          </p:cNvPicPr>
          <p:nvPr/>
        </p:nvPicPr>
        <p:blipFill>
          <a:blip r:embed="rId3"/>
          <a:stretch>
            <a:fillRect/>
          </a:stretch>
        </p:blipFill>
        <p:spPr>
          <a:xfrm>
            <a:off x="5210589" y="1525406"/>
            <a:ext cx="6233700" cy="439712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130</a:t>
            </a:fld>
            <a:endParaRPr lang="en-US"/>
          </a:p>
        </p:txBody>
      </p:sp>
    </p:spTree>
    <p:extLst>
      <p:ext uri="{BB962C8B-B14F-4D97-AF65-F5344CB8AC3E}">
        <p14:creationId xmlns:p14="http://schemas.microsoft.com/office/powerpoint/2010/main" val="34497019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 Select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705285" y="1727655"/>
            <a:ext cx="4183707"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is the first page in the "Select Colleges and Career Schools" section, which is the final part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form’s student section to require information. It provides an overview of the section. </a:t>
            </a:r>
            <a:endParaRPr lang="en-US"/>
          </a:p>
        </p:txBody>
      </p:sp>
      <p:pic>
        <p:nvPicPr>
          <p:cNvPr id="4" name="Picture 3" descr="Screenshot of the introduction to the “Select Colleges and Career Schools” section, which informs the parent that on the next series of pages, they will search and select the schools that will receive a copy of the student’s FAFSA form and information.">
            <a:extLst>
              <a:ext uri="{FF2B5EF4-FFF2-40B4-BE49-F238E27FC236}">
                <a16:creationId xmlns:a16="http://schemas.microsoft.com/office/drawing/2014/main" id="{2ADC6573-65D4-E11D-E7EE-C53E1B793F06}"/>
              </a:ext>
            </a:extLst>
          </p:cNvPr>
          <p:cNvPicPr>
            <a:picLocks noChangeAspect="1"/>
          </p:cNvPicPr>
          <p:nvPr/>
        </p:nvPicPr>
        <p:blipFill>
          <a:blip r:embed="rId3"/>
          <a:stretch>
            <a:fillRect/>
          </a:stretch>
        </p:blipFill>
        <p:spPr>
          <a:xfrm>
            <a:off x="5029281" y="1715365"/>
            <a:ext cx="6457434" cy="233773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131</a:t>
            </a:fld>
            <a:endParaRPr lang="en-US"/>
          </a:p>
        </p:txBody>
      </p:sp>
    </p:spTree>
    <p:extLst>
      <p:ext uri="{BB962C8B-B14F-4D97-AF65-F5344CB8AC3E}">
        <p14:creationId xmlns:p14="http://schemas.microsoft.com/office/powerpoint/2010/main" val="15653725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7403" y="53767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705286" y="1558437"/>
            <a:ext cx="1114637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800" b="0" i="0" u="none" strike="noStrike">
                <a:solidFill>
                  <a:srgbClr val="191918"/>
                </a:solidFill>
                <a:effectLst/>
                <a:latin typeface="Arial" panose="020B0604020202020204" pitchFamily="34" charset="0"/>
              </a:rPr>
              <a:t>The parent is asked to search for the colleges, career schools, and/or trade schools they would like to receive the student’s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information. The parent searches for a school by entering a state, city, and/or school name. After selecting "Search," they select the correct school(s) from the search results. Parents can send the student’s FAFSA information to a maximum of 20 schools. The parent is required to add at least one college or career school. </a:t>
            </a:r>
            <a:endParaRPr lang="en-US" sz="1500"/>
          </a:p>
        </p:txBody>
      </p:sp>
      <p:pic>
        <p:nvPicPr>
          <p:cNvPr id="7" name="Picture 6" descr="Screenshot continuation of the “Select Colleges and Career Schools” section. The parent is instructed to enter the state, city, and name of a school in the text boxes and then select the “Search” button.">
            <a:extLst>
              <a:ext uri="{FF2B5EF4-FFF2-40B4-BE49-F238E27FC236}">
                <a16:creationId xmlns:a16="http://schemas.microsoft.com/office/drawing/2014/main" id="{3A22B2FA-93C8-828D-8499-0246F4623F59}"/>
              </a:ext>
            </a:extLst>
          </p:cNvPr>
          <p:cNvPicPr>
            <a:picLocks noChangeAspect="1"/>
          </p:cNvPicPr>
          <p:nvPr/>
        </p:nvPicPr>
        <p:blipFill>
          <a:blip r:embed="rId3"/>
          <a:stretch>
            <a:fillRect/>
          </a:stretch>
        </p:blipFill>
        <p:spPr>
          <a:xfrm>
            <a:off x="1690031" y="3180866"/>
            <a:ext cx="4067679" cy="3455171"/>
          </a:xfrm>
          <a:prstGeom prst="rect">
            <a:avLst/>
          </a:prstGeom>
          <a:ln>
            <a:solidFill>
              <a:schemeClr val="tx1"/>
            </a:solidFill>
          </a:ln>
        </p:spPr>
      </p:pic>
      <p:pic>
        <p:nvPicPr>
          <p:cNvPr id="10" name="Picture 9" descr="Screenshot continuation of the “Select Colleges and Career Schools” section. Five schools are displayed, the results of using the search function. Beside each school, there is a “Select” button for the parent to select the correct school(s). The parent is required to add at least one college or career school. ">
            <a:extLst>
              <a:ext uri="{FF2B5EF4-FFF2-40B4-BE49-F238E27FC236}">
                <a16:creationId xmlns:a16="http://schemas.microsoft.com/office/drawing/2014/main" id="{19AF6CEA-99E0-EFC4-5DDF-6894F83357DA}"/>
              </a:ext>
            </a:extLst>
          </p:cNvPr>
          <p:cNvPicPr>
            <a:picLocks noChangeAspect="1"/>
          </p:cNvPicPr>
          <p:nvPr/>
        </p:nvPicPr>
        <p:blipFill>
          <a:blip r:embed="rId4"/>
          <a:stretch>
            <a:fillRect/>
          </a:stretch>
        </p:blipFill>
        <p:spPr>
          <a:xfrm>
            <a:off x="6096000" y="3180865"/>
            <a:ext cx="4021206" cy="345517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132</a:t>
            </a:fld>
            <a:endParaRPr lang="en-US"/>
          </a:p>
        </p:txBody>
      </p:sp>
    </p:spTree>
    <p:extLst>
      <p:ext uri="{BB962C8B-B14F-4D97-AF65-F5344CB8AC3E}">
        <p14:creationId xmlns:p14="http://schemas.microsoft.com/office/powerpoint/2010/main" val="18525945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67403"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Selected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2752" y="1717236"/>
            <a:ext cx="110874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800" b="0" i="0" u="none" strike="noStrike">
                <a:solidFill>
                  <a:srgbClr val="191918"/>
                </a:solidFill>
                <a:effectLst/>
                <a:latin typeface="Arial" panose="020B0604020202020204" pitchFamily="34" charset="0"/>
              </a:rPr>
              <a:t>The parent can view which colleges, career schools, and/or trade schools they have selected for the student. If the parent has not selected 20 schools, they have the option to search and select more schools. When the parent selects "Continue," they will have completed entering the required student information for the student section and can proceed to the review </a:t>
            </a:r>
            <a:r>
              <a:rPr lang="en-US">
                <a:solidFill>
                  <a:srgbClr val="191918"/>
                </a:solidFill>
                <a:latin typeface="Arial" panose="020B0604020202020204" pitchFamily="34" charset="0"/>
              </a:rPr>
              <a:t>page.</a:t>
            </a:r>
            <a:endParaRPr lang="en-US" sz="1600">
              <a:highlight>
                <a:srgbClr val="FFFF00"/>
              </a:highlight>
              <a:latin typeface="Arial"/>
            </a:endParaRPr>
          </a:p>
        </p:txBody>
      </p:sp>
      <p:pic>
        <p:nvPicPr>
          <p:cNvPr id="10" name="Picture 9" descr="Screenshot continuation of the “Select Colleges and Career Schools” section. A list of the schools entered by the parent is displayed. A notification informs the parent how many schools out of the maximum of twenty are currently selected.">
            <a:extLst>
              <a:ext uri="{FF2B5EF4-FFF2-40B4-BE49-F238E27FC236}">
                <a16:creationId xmlns:a16="http://schemas.microsoft.com/office/drawing/2014/main" id="{DCC83FAC-06FC-1223-C212-C027604CA027}"/>
              </a:ext>
            </a:extLst>
          </p:cNvPr>
          <p:cNvPicPr>
            <a:picLocks noChangeAspect="1"/>
          </p:cNvPicPr>
          <p:nvPr/>
        </p:nvPicPr>
        <p:blipFill>
          <a:blip r:embed="rId3"/>
          <a:stretch>
            <a:fillRect/>
          </a:stretch>
        </p:blipFill>
        <p:spPr>
          <a:xfrm>
            <a:off x="836874" y="2999785"/>
            <a:ext cx="5493583" cy="2975397"/>
          </a:xfrm>
          <a:prstGeom prst="rect">
            <a:avLst/>
          </a:prstGeom>
          <a:ln>
            <a:solidFill>
              <a:schemeClr val="tx1"/>
            </a:solidFill>
          </a:ln>
        </p:spPr>
      </p:pic>
      <p:pic>
        <p:nvPicPr>
          <p:cNvPr id="12" name="Picture 11" descr="Screenshot continuation of the “Select Colleges and Career Schools” section. The parent can select “Remove” or “View Info” hyperlinks for each school. Below the final school listed, the parent can select “Search More Schools” to add more schools. After verifying the school(s), the parent can select “Continue.”">
            <a:extLst>
              <a:ext uri="{FF2B5EF4-FFF2-40B4-BE49-F238E27FC236}">
                <a16:creationId xmlns:a16="http://schemas.microsoft.com/office/drawing/2014/main" id="{9C21F72D-0417-1905-8D12-0DF30AD6F7B3}"/>
              </a:ext>
            </a:extLst>
          </p:cNvPr>
          <p:cNvPicPr>
            <a:picLocks noChangeAspect="1"/>
          </p:cNvPicPr>
          <p:nvPr/>
        </p:nvPicPr>
        <p:blipFill>
          <a:blip r:embed="rId4"/>
          <a:stretch>
            <a:fillRect/>
          </a:stretch>
        </p:blipFill>
        <p:spPr>
          <a:xfrm>
            <a:off x="6470283" y="2999784"/>
            <a:ext cx="4884843" cy="297539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133</a:t>
            </a:fld>
            <a:endParaRPr lang="en-US"/>
          </a:p>
        </p:txBody>
      </p:sp>
    </p:spTree>
    <p:extLst>
      <p:ext uri="{BB962C8B-B14F-4D97-AF65-F5344CB8AC3E}">
        <p14:creationId xmlns:p14="http://schemas.microsoft.com/office/powerpoint/2010/main" val="32145578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Review Page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93093" y="1726647"/>
            <a:ext cx="4671388" cy="419595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on behalf of the student. The parent can view all the responses by selecting "Expand All" or expanding each section individually. To edit a response, the parent can select the question’s hyperlink and will be taken to the corresponding page. The parent cannot provide a signature for the student. </a:t>
            </a:r>
            <a:endParaRPr lang="en-US" sz="1600"/>
          </a:p>
        </p:txBody>
      </p:sp>
      <p:pic>
        <p:nvPicPr>
          <p:cNvPr id="8" name="Picture 7" descr="Screenshot of the review page. Each of the previous student sections are listed, which the parent can expand and collapse to review and verify the information they’ve provided.">
            <a:extLst>
              <a:ext uri="{FF2B5EF4-FFF2-40B4-BE49-F238E27FC236}">
                <a16:creationId xmlns:a16="http://schemas.microsoft.com/office/drawing/2014/main" id="{856FAD4D-9165-91BE-EC87-441321BBA54E}"/>
              </a:ext>
            </a:extLst>
          </p:cNvPr>
          <p:cNvPicPr>
            <a:picLocks noChangeAspect="1"/>
          </p:cNvPicPr>
          <p:nvPr/>
        </p:nvPicPr>
        <p:blipFill>
          <a:blip r:embed="rId3"/>
          <a:stretch>
            <a:fillRect/>
          </a:stretch>
        </p:blipFill>
        <p:spPr>
          <a:xfrm>
            <a:off x="6096000" y="1575101"/>
            <a:ext cx="4904137" cy="434750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134</a:t>
            </a:fld>
            <a:endParaRPr lang="en-US"/>
          </a:p>
        </p:txBody>
      </p:sp>
    </p:spTree>
    <p:extLst>
      <p:ext uri="{BB962C8B-B14F-4D97-AF65-F5344CB8AC3E}">
        <p14:creationId xmlns:p14="http://schemas.microsoft.com/office/powerpoint/2010/main" val="17330494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8B8D9-3C14-C29B-5116-EE0DBC45D263}"/>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DAD35BB-8168-9596-0CA6-6A8F81CAE4B0}"/>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Review Page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F0357A8-15DB-A580-CC2D-0317B9D8DD23}"/>
              </a:ext>
            </a:extLst>
          </p:cNvPr>
          <p:cNvSpPr txBox="1"/>
          <p:nvPr/>
        </p:nvSpPr>
        <p:spPr>
          <a:xfrm>
            <a:off x="693093" y="1726647"/>
            <a:ext cx="4671388"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is a continuation of the review page displays the responses that the parent has provided in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in the parent sections. The parent can view all the responses by selecting "Expand All" or expanding each section individually. To edit a response, the parent can select the question’s hyperlink and will be taken to the corresponding page.</a:t>
            </a:r>
            <a:endParaRPr lang="en-US" sz="1600"/>
          </a:p>
        </p:txBody>
      </p:sp>
      <p:pic>
        <p:nvPicPr>
          <p:cNvPr id="8" name="Picture 7"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F0D0125C-901E-23A7-ACBB-5C81879B83BA}"/>
              </a:ext>
            </a:extLst>
          </p:cNvPr>
          <p:cNvPicPr>
            <a:picLocks noChangeAspect="1"/>
          </p:cNvPicPr>
          <p:nvPr/>
        </p:nvPicPr>
        <p:blipFill>
          <a:blip r:embed="rId3"/>
          <a:stretch>
            <a:fillRect/>
          </a:stretch>
        </p:blipFill>
        <p:spPr>
          <a:xfrm>
            <a:off x="5822170" y="1976105"/>
            <a:ext cx="5676737" cy="2905789"/>
          </a:xfrm>
          <a:prstGeom prst="rect">
            <a:avLst/>
          </a:prstGeom>
          <a:ln>
            <a:solidFill>
              <a:schemeClr val="tx1"/>
            </a:solidFill>
          </a:ln>
        </p:spPr>
      </p:pic>
      <p:sp>
        <p:nvSpPr>
          <p:cNvPr id="5" name="Slide Number Placeholder 4">
            <a:extLst>
              <a:ext uri="{FF2B5EF4-FFF2-40B4-BE49-F238E27FC236}">
                <a16:creationId xmlns:a16="http://schemas.microsoft.com/office/drawing/2014/main" id="{172DFD97-1C56-8494-F7EB-521DADA3A18F}"/>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135</a:t>
            </a:fld>
            <a:endParaRPr lang="en-US"/>
          </a:p>
        </p:txBody>
      </p:sp>
    </p:spTree>
    <p:extLst>
      <p:ext uri="{BB962C8B-B14F-4D97-AF65-F5344CB8AC3E}">
        <p14:creationId xmlns:p14="http://schemas.microsoft.com/office/powerpoint/2010/main" val="19271655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7B62-37CD-10FA-F790-E64B8554E03E}"/>
              </a:ext>
            </a:extLst>
          </p:cNvPr>
          <p:cNvSpPr>
            <a:spLocks noGrp="1"/>
          </p:cNvSpPr>
          <p:nvPr>
            <p:ph type="title"/>
          </p:nvPr>
        </p:nvSpPr>
        <p:spPr>
          <a:xfrm>
            <a:off x="778101" y="537764"/>
            <a:ext cx="10130904" cy="798177"/>
          </a:xfrm>
        </p:spPr>
        <p:txBody>
          <a:bodyPr/>
          <a:lstStyle/>
          <a:p>
            <a:r>
              <a:rPr lang="en-US" sz="3600" cap="none" dirty="0"/>
              <a:t>Parent Receives Student Missing Consent Message</a:t>
            </a:r>
          </a:p>
        </p:txBody>
      </p:sp>
      <p:sp>
        <p:nvSpPr>
          <p:cNvPr id="6" name="TextBox 5">
            <a:extLst>
              <a:ext uri="{FF2B5EF4-FFF2-40B4-BE49-F238E27FC236}">
                <a16:creationId xmlns:a16="http://schemas.microsoft.com/office/drawing/2014/main" id="{98B08084-3407-668C-5C2C-A1382127A4B5}"/>
              </a:ext>
            </a:extLst>
          </p:cNvPr>
          <p:cNvSpPr txBox="1"/>
          <p:nvPr/>
        </p:nvSpPr>
        <p:spPr>
          <a:xfrm>
            <a:off x="682752" y="1528469"/>
            <a:ext cx="4584192"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missing student consent and approval message after hitting the </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Submit</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 button on the review page. This message explains that because the student’s consent and approval and signature are missing, the student is currently ineligible for federal student aid, including grants and loans. </a:t>
            </a:r>
            <a:endParaRPr lang="en-US" sz="1600"/>
          </a:p>
        </p:txBody>
      </p:sp>
      <p:pic>
        <p:nvPicPr>
          <p:cNvPr id="5" name="Picture 4" descr="Screenshot of the parent review page. A pop up informs the parent that the student will not receive aid with missing consent and approval. The parent can submit the FAFSA form without the additional consent of other contributors, but the student will not be eligible for federal student aid, including grants and loans, without the required consent and approval. ">
            <a:extLst>
              <a:ext uri="{FF2B5EF4-FFF2-40B4-BE49-F238E27FC236}">
                <a16:creationId xmlns:a16="http://schemas.microsoft.com/office/drawing/2014/main" id="{48C633DA-879B-D135-ECEA-1DD026C44084}"/>
              </a:ext>
            </a:extLst>
          </p:cNvPr>
          <p:cNvPicPr>
            <a:picLocks noChangeAspect="1"/>
          </p:cNvPicPr>
          <p:nvPr/>
        </p:nvPicPr>
        <p:blipFill>
          <a:blip r:embed="rId2"/>
          <a:stretch>
            <a:fillRect/>
          </a:stretch>
        </p:blipFill>
        <p:spPr>
          <a:xfrm>
            <a:off x="6180922" y="1890016"/>
            <a:ext cx="4221607" cy="4411216"/>
          </a:xfrm>
          <a:prstGeom prst="rect">
            <a:avLst/>
          </a:prstGeom>
          <a:ln>
            <a:solidFill>
              <a:schemeClr val="tx1"/>
            </a:solidFill>
          </a:ln>
        </p:spPr>
      </p:pic>
      <p:sp>
        <p:nvSpPr>
          <p:cNvPr id="3" name="Slide Number Placeholder 2">
            <a:extLst>
              <a:ext uri="{FF2B5EF4-FFF2-40B4-BE49-F238E27FC236}">
                <a16:creationId xmlns:a16="http://schemas.microsoft.com/office/drawing/2014/main" id="{B0CD268A-E8D2-B41A-10E8-4D42425024B5}"/>
              </a:ext>
            </a:extLst>
          </p:cNvPr>
          <p:cNvSpPr>
            <a:spLocks noGrp="1"/>
          </p:cNvSpPr>
          <p:nvPr>
            <p:ph type="sldNum" sz="quarter" idx="4"/>
          </p:nvPr>
        </p:nvSpPr>
        <p:spPr/>
        <p:txBody>
          <a:bodyPr/>
          <a:lstStyle/>
          <a:p>
            <a:fld id="{234755BD-B4AC-9044-BCE4-27904766F8BB}" type="slidenum">
              <a:rPr lang="en-US" smtClean="0"/>
              <a:pPr/>
              <a:t>136</a:t>
            </a:fld>
            <a:endParaRPr lang="en-US"/>
          </a:p>
        </p:txBody>
      </p:sp>
    </p:spTree>
    <p:extLst>
      <p:ext uri="{BB962C8B-B14F-4D97-AF65-F5344CB8AC3E}">
        <p14:creationId xmlns:p14="http://schemas.microsoft.com/office/powerpoint/2010/main" val="24933600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7403"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Section Complete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82752" y="1528469"/>
            <a:ext cx="4960964"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student section complete page after the parent hits </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Submit</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 on the message. This page displays information for the parent about next steps, including tracking the student’s FAFSA</a:t>
            </a:r>
            <a:r>
              <a:rPr lang="en-US" baseline="30000">
                <a:solidFill>
                  <a:srgbClr val="191918"/>
                </a:solidFill>
                <a:latin typeface="Arial"/>
                <a:cs typeface="Arial"/>
              </a:rPr>
              <a:t>®</a:t>
            </a:r>
            <a:r>
              <a:rPr lang="en-US">
                <a:solidFill>
                  <a:srgbClr val="191918"/>
                </a:solidFill>
                <a:latin typeface="Arial"/>
                <a:cs typeface="Arial"/>
              </a:rPr>
              <a:t> form. Because the student’s consent and approval and signature are missing, the student is currently ineligible for federal student aid, including grants and loans. The student must enter their form, provide their consent and approval and signature, and submit the student section for their FAFSA form to be processed.</a:t>
            </a:r>
            <a:endParaRPr lang="en-US" sz="1600"/>
          </a:p>
        </p:txBody>
      </p:sp>
      <p:pic>
        <p:nvPicPr>
          <p:cNvPr id="8" name="Picture 7" descr="Screenshot of the student completion page, which informs the parent that they have completed the student section successfully. Information about what the parent can expect next are listed for the parent including receiving an email, the student checking their FAFSA form's status, and the student receiving communications from schools. Below that, the parent is reminded that they can track and manage the student’s FAFSA form by selecting the “View Status” button.">
            <a:extLst>
              <a:ext uri="{FF2B5EF4-FFF2-40B4-BE49-F238E27FC236}">
                <a16:creationId xmlns:a16="http://schemas.microsoft.com/office/drawing/2014/main" id="{D3FB1CCA-65F8-B211-0074-0682C88EADEA}"/>
              </a:ext>
            </a:extLst>
          </p:cNvPr>
          <p:cNvPicPr>
            <a:picLocks noChangeAspect="1"/>
          </p:cNvPicPr>
          <p:nvPr/>
        </p:nvPicPr>
        <p:blipFill>
          <a:blip r:embed="rId3"/>
          <a:stretch>
            <a:fillRect/>
          </a:stretch>
        </p:blipFill>
        <p:spPr>
          <a:xfrm>
            <a:off x="5848697" y="1528469"/>
            <a:ext cx="5487896" cy="461735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137</a:t>
            </a:fld>
            <a:endParaRPr lang="en-US"/>
          </a:p>
        </p:txBody>
      </p:sp>
    </p:spTree>
    <p:extLst>
      <p:ext uri="{BB962C8B-B14F-4D97-AF65-F5344CB8AC3E}">
        <p14:creationId xmlns:p14="http://schemas.microsoft.com/office/powerpoint/2010/main" val="19593493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1624871" cy="2057397"/>
          </a:xfrm>
        </p:spPr>
        <p:txBody>
          <a:bodyPr/>
          <a:lstStyle/>
          <a:p>
            <a:r>
              <a:rPr lang="en-US" sz="4800" cap="none">
                <a:latin typeface="Oswald"/>
                <a:ea typeface="Noto Serif"/>
                <a:cs typeface="Noto Serif"/>
              </a:rPr>
              <a:t>FAFSA Submission Summary</a:t>
            </a:r>
            <a:endParaRPr lang="en-US" sz="48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6377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3616" y="555178"/>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u="none" strike="noStrike" kern="1200" cap="none" spc="0" normalizeH="0" baseline="0" noProof="0">
                <a:ln>
                  <a:noFill/>
                </a:ln>
                <a:effectLst/>
                <a:uLnTx/>
                <a:uFillTx/>
                <a:latin typeface="Oswald"/>
              </a:rPr>
              <a:t>FAFSA Submission Summary Landing Page</a:t>
            </a:r>
          </a:p>
        </p:txBody>
      </p:sp>
      <p:sp>
        <p:nvSpPr>
          <p:cNvPr id="7" name="TextBox 6">
            <a:extLst>
              <a:ext uri="{FF2B5EF4-FFF2-40B4-BE49-F238E27FC236}">
                <a16:creationId xmlns:a16="http://schemas.microsoft.com/office/drawing/2014/main" id="{F51169CC-E5A2-7867-BD6E-06545AF4E6B0}"/>
              </a:ext>
            </a:extLst>
          </p:cNvPr>
          <p:cNvSpPr txBox="1"/>
          <p:nvPr/>
        </p:nvSpPr>
        <p:spPr>
          <a:xfrm>
            <a:off x="640811" y="1621475"/>
            <a:ext cx="11380203"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student receives a FAFSA Submission Summary for their processed FAFSA</a:t>
            </a:r>
            <a:r>
              <a:rPr lang="en-US" baseline="30000">
                <a:solidFill>
                  <a:srgbClr val="191918"/>
                </a:solidFill>
                <a:latin typeface="Arial"/>
                <a:cs typeface="Arial"/>
              </a:rPr>
              <a:t>®</a:t>
            </a:r>
            <a:r>
              <a:rPr lang="en-US">
                <a:solidFill>
                  <a:srgbClr val="191918"/>
                </a:solidFill>
                <a:latin typeface="Arial"/>
                <a:cs typeface="Arial"/>
              </a:rPr>
              <a:t> form and any subsequent corrections that they submit. The FAFSA Submission Summary is broken into four tabs: “Eligibility Overview,” “FAFSA Form Answers,” “School Information,” and “Next Steps.” At the top, the student will see when their form was received and processed. They also have the option to print their FAFSA Submission Summary to keep for their records. </a:t>
            </a:r>
            <a:endParaRPr lang="en-US" i="1">
              <a:cs typeface="Arial"/>
            </a:endParaRPr>
          </a:p>
        </p:txBody>
      </p:sp>
      <p:pic>
        <p:nvPicPr>
          <p:cNvPr id="2" name="Picture 1" descr="Screenshot of the FAFSA Submission Summary, which informs the student the date their FAFSA form was submitted, the day it was processed, and their data release number. Below that, the student can view their eligibility overview, FAFSA answers, their school information, and next steps.">
            <a:extLst>
              <a:ext uri="{FF2B5EF4-FFF2-40B4-BE49-F238E27FC236}">
                <a16:creationId xmlns:a16="http://schemas.microsoft.com/office/drawing/2014/main" id="{18BFE93A-7B4B-1E30-D595-3C33FEA88C4F}"/>
              </a:ext>
            </a:extLst>
          </p:cNvPr>
          <p:cNvPicPr>
            <a:picLocks noChangeAspect="1"/>
          </p:cNvPicPr>
          <p:nvPr/>
        </p:nvPicPr>
        <p:blipFill>
          <a:blip r:embed="rId3"/>
          <a:stretch>
            <a:fillRect/>
          </a:stretch>
        </p:blipFill>
        <p:spPr>
          <a:xfrm>
            <a:off x="2016513" y="4159266"/>
            <a:ext cx="8846635" cy="215432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139</a:t>
            </a:fld>
            <a:endParaRPr lang="en-US"/>
          </a:p>
        </p:txBody>
      </p:sp>
    </p:spTree>
    <p:extLst>
      <p:ext uri="{BB962C8B-B14F-4D97-AF65-F5344CB8AC3E}">
        <p14:creationId xmlns:p14="http://schemas.microsoft.com/office/powerpoint/2010/main" val="3784571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C78D-23F0-0CB8-E661-B95A003DA4B6}"/>
              </a:ext>
            </a:extLst>
          </p:cNvPr>
          <p:cNvSpPr>
            <a:spLocks noGrp="1"/>
          </p:cNvSpPr>
          <p:nvPr>
            <p:ph type="title"/>
          </p:nvPr>
        </p:nvSpPr>
        <p:spPr/>
        <p:txBody>
          <a:bodyPr/>
          <a:lstStyle/>
          <a:p>
            <a:r>
              <a:rPr lang="en-US" sz="3600" cap="none" dirty="0"/>
              <a:t>Dependent Student Imports IRS Information </a:t>
            </a:r>
          </a:p>
        </p:txBody>
      </p:sp>
      <p:sp>
        <p:nvSpPr>
          <p:cNvPr id="6" name="TextBox 5">
            <a:extLst>
              <a:ext uri="{FF2B5EF4-FFF2-40B4-BE49-F238E27FC236}">
                <a16:creationId xmlns:a16="http://schemas.microsoft.com/office/drawing/2014/main" id="{FDF5354C-17A5-74AB-17AB-006E8F12423B}"/>
              </a:ext>
            </a:extLst>
          </p:cNvPr>
          <p:cNvSpPr txBox="1"/>
          <p:nvPr/>
        </p:nvSpPr>
        <p:spPr>
          <a:xfrm>
            <a:off x="695245" y="1725808"/>
            <a:ext cx="4486355"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student’s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a:t>
            </a:r>
            <a:endParaRPr lang="en-US">
              <a:latin typeface="Arial" panose="020B0604020202020204" pitchFamily="34" charset="0"/>
              <a:cs typeface="Arial" panose="020B0604020202020204" pitchFamily="34" charset="0"/>
            </a:endParaRPr>
          </a:p>
        </p:txBody>
      </p:sp>
      <p:pic>
        <p:nvPicPr>
          <p:cNvPr id="5" name="Picture 4" descr="Screenshot of the data import page for the student’s federal tax information from the IRS where their information is being directly transferred from the IRS into their FAFSA form. The student should not leave this page while their information is being loaded into their application. ">
            <a:extLst>
              <a:ext uri="{FF2B5EF4-FFF2-40B4-BE49-F238E27FC236}">
                <a16:creationId xmlns:a16="http://schemas.microsoft.com/office/drawing/2014/main" id="{46094FD3-D43B-1310-9001-B7A089623CAC}"/>
              </a:ext>
            </a:extLst>
          </p:cNvPr>
          <p:cNvPicPr>
            <a:picLocks noChangeAspect="1"/>
          </p:cNvPicPr>
          <p:nvPr/>
        </p:nvPicPr>
        <p:blipFill>
          <a:blip r:embed="rId2"/>
          <a:stretch>
            <a:fillRect/>
          </a:stretch>
        </p:blipFill>
        <p:spPr>
          <a:xfrm>
            <a:off x="5487839" y="1952917"/>
            <a:ext cx="6008916" cy="2952166"/>
          </a:xfrm>
          <a:prstGeom prst="rect">
            <a:avLst/>
          </a:prstGeom>
          <a:ln>
            <a:solidFill>
              <a:schemeClr val="tx1"/>
            </a:solidFill>
          </a:ln>
        </p:spPr>
      </p:pic>
      <p:sp>
        <p:nvSpPr>
          <p:cNvPr id="3" name="Slide Number Placeholder 2">
            <a:extLst>
              <a:ext uri="{FF2B5EF4-FFF2-40B4-BE49-F238E27FC236}">
                <a16:creationId xmlns:a16="http://schemas.microsoft.com/office/drawing/2014/main" id="{08FDD40E-257F-8C91-7773-A903D523AC96}"/>
              </a:ext>
            </a:extLst>
          </p:cNvPr>
          <p:cNvSpPr>
            <a:spLocks noGrp="1"/>
          </p:cNvSpPr>
          <p:nvPr>
            <p:ph type="sldNum" sz="quarter" idx="4"/>
          </p:nvPr>
        </p:nvSpPr>
        <p:spPr/>
        <p:txBody>
          <a:bodyPr/>
          <a:lstStyle/>
          <a:p>
            <a:fld id="{234755BD-B4AC-9044-BCE4-27904766F8BB}" type="slidenum">
              <a:rPr lang="en-US" smtClean="0"/>
              <a:pPr/>
              <a:t>14</a:t>
            </a:fld>
            <a:endParaRPr lang="en-US"/>
          </a:p>
        </p:txBody>
      </p:sp>
    </p:spTree>
    <p:extLst>
      <p:ext uri="{BB962C8B-B14F-4D97-AF65-F5344CB8AC3E}">
        <p14:creationId xmlns:p14="http://schemas.microsoft.com/office/powerpoint/2010/main" val="4422120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Eligibility Overview</a:t>
            </a:r>
          </a:p>
        </p:txBody>
      </p:sp>
      <p:sp>
        <p:nvSpPr>
          <p:cNvPr id="8" name="TextBox 7">
            <a:extLst>
              <a:ext uri="{FF2B5EF4-FFF2-40B4-BE49-F238E27FC236}">
                <a16:creationId xmlns:a16="http://schemas.microsoft.com/office/drawing/2014/main" id="{A0AC53C4-650A-66B1-8F78-CE2E7AC9C727}"/>
              </a:ext>
            </a:extLst>
          </p:cNvPr>
          <p:cNvSpPr txBox="1"/>
          <p:nvPr/>
        </p:nvSpPr>
        <p:spPr>
          <a:xfrm>
            <a:off x="659942" y="1714731"/>
            <a:ext cx="4734950"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"Eligibility Overview" tab, the student sees information about what federal student aid they may be eligible for, such as a Federal Pell Grant and Federal Direct Loans. Any amounts of financial aid that display on this tab are estimates and are not guaranteed. Final determination of the student’s financial aid eligibility is provided by their school’s financial aid office. </a:t>
            </a:r>
            <a:endParaRPr lang="en-US">
              <a:cs typeface="Arial"/>
            </a:endParaRPr>
          </a:p>
        </p:txBody>
      </p:sp>
      <p:pic>
        <p:nvPicPr>
          <p:cNvPr id="3" name="Picture 2" descr="Screenshot continuation of the FAFSA Submission Summary, which displays the eligibility overview tab. Estimated amount for a Federal Pell Grant and Federal Direct Loans for the student are displayed along with information about Federal Work-Study. Below that, the student is reminded that the amounts listed are estimations only and not guaranteed. ">
            <a:extLst>
              <a:ext uri="{FF2B5EF4-FFF2-40B4-BE49-F238E27FC236}">
                <a16:creationId xmlns:a16="http://schemas.microsoft.com/office/drawing/2014/main" id="{BE0A520C-8450-50F2-B02C-088FEA25B9DE}"/>
              </a:ext>
            </a:extLst>
          </p:cNvPr>
          <p:cNvPicPr>
            <a:picLocks noChangeAspect="1"/>
          </p:cNvPicPr>
          <p:nvPr/>
        </p:nvPicPr>
        <p:blipFill>
          <a:blip r:embed="rId3"/>
          <a:stretch>
            <a:fillRect/>
          </a:stretch>
        </p:blipFill>
        <p:spPr>
          <a:xfrm>
            <a:off x="5761864" y="1714732"/>
            <a:ext cx="5770194" cy="446280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140</a:t>
            </a:fld>
            <a:endParaRPr lang="en-US"/>
          </a:p>
        </p:txBody>
      </p:sp>
    </p:spTree>
    <p:extLst>
      <p:ext uri="{BB962C8B-B14F-4D97-AF65-F5344CB8AC3E}">
        <p14:creationId xmlns:p14="http://schemas.microsoft.com/office/powerpoint/2010/main" val="42012002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Eligibility Overview (Continued)</a:t>
            </a:r>
          </a:p>
        </p:txBody>
      </p:sp>
      <p:sp>
        <p:nvSpPr>
          <p:cNvPr id="3" name="TextBox 2">
            <a:extLst>
              <a:ext uri="{FF2B5EF4-FFF2-40B4-BE49-F238E27FC236}">
                <a16:creationId xmlns:a16="http://schemas.microsoft.com/office/drawing/2014/main" id="{64A726D9-7FFC-8AF4-2FF0-B3913CB243F3}"/>
              </a:ext>
            </a:extLst>
          </p:cNvPr>
          <p:cNvSpPr txBox="1"/>
          <p:nvPr/>
        </p:nvSpPr>
        <p:spPr>
          <a:xfrm>
            <a:off x="659942" y="1714731"/>
            <a:ext cx="107843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91918"/>
                </a:solidFill>
                <a:latin typeface="Arial"/>
                <a:cs typeface="Arial"/>
              </a:rPr>
              <a:t>This is a continuation of the "Eligibility Overview" tab of the FAFSA Submission Summary. Final determination of the student’s financial aid eligibility is provided by their school’s financial aid office. They are also able to view their Student Aid Index. </a:t>
            </a:r>
            <a:endParaRPr lang="en-US">
              <a:cs typeface="Arial"/>
            </a:endParaRPr>
          </a:p>
        </p:txBody>
      </p:sp>
      <p:pic>
        <p:nvPicPr>
          <p:cNvPr id="4" name="Picture 3" descr="Screenshot continuation of the eligibility overview tab of the FAFSA Submission Summary. The Student Aid Index for the student is displayed with a hyperlink for the student to learn “What does this mean?”">
            <a:extLst>
              <a:ext uri="{FF2B5EF4-FFF2-40B4-BE49-F238E27FC236}">
                <a16:creationId xmlns:a16="http://schemas.microsoft.com/office/drawing/2014/main" id="{E897309E-2004-7C81-D17C-3C8382C9B127}"/>
              </a:ext>
            </a:extLst>
          </p:cNvPr>
          <p:cNvPicPr>
            <a:picLocks noChangeAspect="1"/>
          </p:cNvPicPr>
          <p:nvPr/>
        </p:nvPicPr>
        <p:blipFill>
          <a:blip r:embed="rId3"/>
          <a:stretch>
            <a:fillRect/>
          </a:stretch>
        </p:blipFill>
        <p:spPr>
          <a:xfrm>
            <a:off x="2058828" y="2819284"/>
            <a:ext cx="8134350" cy="313372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141</a:t>
            </a:fld>
            <a:endParaRPr lang="en-US"/>
          </a:p>
        </p:txBody>
      </p:sp>
    </p:spTree>
    <p:extLst>
      <p:ext uri="{BB962C8B-B14F-4D97-AF65-F5344CB8AC3E}">
        <p14:creationId xmlns:p14="http://schemas.microsoft.com/office/powerpoint/2010/main" val="33201104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 Form Answers</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7AFCC7D7-1612-8436-481D-3AE10CD93047}"/>
              </a:ext>
            </a:extLst>
          </p:cNvPr>
          <p:cNvSpPr txBox="1"/>
          <p:nvPr/>
        </p:nvSpPr>
        <p:spPr>
          <a:xfrm>
            <a:off x="678459" y="1714500"/>
            <a:ext cx="493856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"FAFSA Form Answers" tab, the student sees the answers that they provided on their FAFSA</a:t>
            </a:r>
            <a:r>
              <a:rPr lang="en-US" baseline="30000">
                <a:solidFill>
                  <a:srgbClr val="191918"/>
                </a:solidFill>
                <a:latin typeface="Arial"/>
                <a:cs typeface="Arial"/>
              </a:rPr>
              <a:t>®</a:t>
            </a:r>
            <a:r>
              <a:rPr lang="en-US">
                <a:solidFill>
                  <a:srgbClr val="191918"/>
                </a:solidFill>
                <a:latin typeface="Arial"/>
                <a:cs typeface="Arial"/>
              </a:rPr>
              <a:t> form. If any of the provided answers are incorrect, the student can choose make a correction. </a:t>
            </a:r>
            <a:endParaRPr lang="en-US">
              <a:cs typeface="Arial"/>
            </a:endParaRPr>
          </a:p>
        </p:txBody>
      </p:sp>
      <p:pic>
        <p:nvPicPr>
          <p:cNvPr id="4" name="Picture 3" descr="Screenshot continuation of the FAFSA Submission Summary, which displays the FAFSA answers tab. Under the listed section name of the FAFSA form, the student can review the answers they provided on the form. A button displays the option to “Make a Correction.” ">
            <a:extLst>
              <a:ext uri="{FF2B5EF4-FFF2-40B4-BE49-F238E27FC236}">
                <a16:creationId xmlns:a16="http://schemas.microsoft.com/office/drawing/2014/main" id="{6B1FCDDF-1DB1-479A-DFE2-3B9F28939ADC}"/>
              </a:ext>
            </a:extLst>
          </p:cNvPr>
          <p:cNvPicPr>
            <a:picLocks noChangeAspect="1"/>
          </p:cNvPicPr>
          <p:nvPr/>
        </p:nvPicPr>
        <p:blipFill>
          <a:blip r:embed="rId3"/>
          <a:stretch>
            <a:fillRect/>
          </a:stretch>
        </p:blipFill>
        <p:spPr>
          <a:xfrm>
            <a:off x="5943600" y="1594756"/>
            <a:ext cx="4522891" cy="490958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142</a:t>
            </a:fld>
            <a:endParaRPr lang="en-US"/>
          </a:p>
        </p:txBody>
      </p:sp>
    </p:spTree>
    <p:extLst>
      <p:ext uri="{BB962C8B-B14F-4D97-AF65-F5344CB8AC3E}">
        <p14:creationId xmlns:p14="http://schemas.microsoft.com/office/powerpoint/2010/main" val="20752461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 Form Answers</a:t>
            </a:r>
            <a:r>
              <a:rPr lang="en-US" altLang="en-US" sz="3600" b="1" i="0" u="none" strike="noStrike" kern="1200" cap="none" spc="0" normalizeH="0" baseline="0" noProof="0">
                <a:ln>
                  <a:noFill/>
                </a:ln>
                <a:effectLst/>
                <a:uLnTx/>
                <a:uFillTx/>
                <a:latin typeface="Oswald"/>
              </a:rPr>
              <a:t> (Continued)</a:t>
            </a:r>
          </a:p>
        </p:txBody>
      </p:sp>
      <p:sp>
        <p:nvSpPr>
          <p:cNvPr id="2" name="TextBox 1">
            <a:extLst>
              <a:ext uri="{FF2B5EF4-FFF2-40B4-BE49-F238E27FC236}">
                <a16:creationId xmlns:a16="http://schemas.microsoft.com/office/drawing/2014/main" id="{EB8E2A2E-7BF1-151B-C335-F237C41D5475}"/>
              </a:ext>
            </a:extLst>
          </p:cNvPr>
          <p:cNvSpPr txBox="1"/>
          <p:nvPr/>
        </p:nvSpPr>
        <p:spPr>
          <a:xfrm>
            <a:off x="678460" y="1714500"/>
            <a:ext cx="4374292"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This is a continuation of the "FAFSA Form Answers" tab, where the student sees the answers that they provided on their FAFSA</a:t>
            </a:r>
            <a:r>
              <a:rPr lang="en-US" baseline="30000">
                <a:solidFill>
                  <a:srgbClr val="191918"/>
                </a:solidFill>
                <a:latin typeface="Arial"/>
                <a:cs typeface="Arial"/>
              </a:rPr>
              <a:t>®</a:t>
            </a:r>
            <a:r>
              <a:rPr lang="en-US">
                <a:solidFill>
                  <a:srgbClr val="191918"/>
                </a:solidFill>
                <a:latin typeface="Arial"/>
                <a:cs typeface="Arial"/>
              </a:rPr>
              <a:t> form. </a:t>
            </a:r>
            <a:endParaRPr lang="en-US">
              <a:cs typeface="Arial"/>
            </a:endParaRPr>
          </a:p>
        </p:txBody>
      </p:sp>
      <p:pic>
        <p:nvPicPr>
          <p:cNvPr id="6" name="Picture 5" descr="Screenshot continuation of the FAFSA Submission Summary, which displays the FAFSA answers tab. Each of the student sections of the FAFSA form are listed, which the student can select to expand and view the information that was provided. ">
            <a:extLst>
              <a:ext uri="{FF2B5EF4-FFF2-40B4-BE49-F238E27FC236}">
                <a16:creationId xmlns:a16="http://schemas.microsoft.com/office/drawing/2014/main" id="{E05A128C-A537-B7EE-D5F3-AB56DD893F21}"/>
              </a:ext>
            </a:extLst>
          </p:cNvPr>
          <p:cNvPicPr>
            <a:picLocks noChangeAspect="1"/>
          </p:cNvPicPr>
          <p:nvPr/>
        </p:nvPicPr>
        <p:blipFill>
          <a:blip r:embed="rId3"/>
          <a:stretch>
            <a:fillRect/>
          </a:stretch>
        </p:blipFill>
        <p:spPr>
          <a:xfrm>
            <a:off x="6281609" y="1714500"/>
            <a:ext cx="4214677" cy="492976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143</a:t>
            </a:fld>
            <a:endParaRPr lang="en-US"/>
          </a:p>
        </p:txBody>
      </p:sp>
    </p:spTree>
    <p:extLst>
      <p:ext uri="{BB962C8B-B14F-4D97-AF65-F5344CB8AC3E}">
        <p14:creationId xmlns:p14="http://schemas.microsoft.com/office/powerpoint/2010/main" val="24094972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5D63-D473-85A6-D59F-BB897712B118}"/>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4422884-42F8-7AF3-3BDA-3D161DA273B3}"/>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 Form Answers</a:t>
            </a:r>
            <a:r>
              <a:rPr lang="en-US" altLang="en-US" sz="3600" b="1" i="0" u="none" strike="noStrike" kern="1200" cap="none" spc="0" normalizeH="0" baseline="0" noProof="0">
                <a:ln>
                  <a:noFill/>
                </a:ln>
                <a:effectLst/>
                <a:uLnTx/>
                <a:uFillTx/>
                <a:latin typeface="Oswald"/>
              </a:rPr>
              <a:t> Contributors</a:t>
            </a:r>
          </a:p>
        </p:txBody>
      </p:sp>
      <p:sp>
        <p:nvSpPr>
          <p:cNvPr id="2" name="TextBox 1">
            <a:extLst>
              <a:ext uri="{FF2B5EF4-FFF2-40B4-BE49-F238E27FC236}">
                <a16:creationId xmlns:a16="http://schemas.microsoft.com/office/drawing/2014/main" id="{2488B180-2DE4-A9ED-FE9C-C575C6B6B966}"/>
              </a:ext>
            </a:extLst>
          </p:cNvPr>
          <p:cNvSpPr txBox="1"/>
          <p:nvPr/>
        </p:nvSpPr>
        <p:spPr>
          <a:xfrm>
            <a:off x="659875" y="1714500"/>
            <a:ext cx="106840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91918"/>
                </a:solidFill>
                <a:latin typeface="Arial"/>
                <a:cs typeface="Arial"/>
              </a:rPr>
              <a:t>This is a continuation of the "FAFSA Form Answers" tab. If applicable, student sees the answers their contributor(s) provided on their FAFSA</a:t>
            </a:r>
            <a:r>
              <a:rPr lang="en-US" baseline="30000">
                <a:solidFill>
                  <a:srgbClr val="191918"/>
                </a:solidFill>
                <a:latin typeface="Arial"/>
                <a:cs typeface="Arial"/>
              </a:rPr>
              <a:t>®</a:t>
            </a:r>
            <a:r>
              <a:rPr lang="en-US">
                <a:solidFill>
                  <a:srgbClr val="191918"/>
                </a:solidFill>
                <a:latin typeface="Arial"/>
                <a:cs typeface="Arial"/>
              </a:rPr>
              <a:t> form. </a:t>
            </a:r>
            <a:endParaRPr lang="en-US">
              <a:cs typeface="Arial"/>
            </a:endParaRPr>
          </a:p>
        </p:txBody>
      </p:sp>
      <p:pic>
        <p:nvPicPr>
          <p:cNvPr id="3" name="Picture 2" descr="Screenshot continuation of the FAFSA Submission Summary, which displays the FAFSA answers tab. Under the listed section name of the FAFSA form, the student can review the answers their contributor provided on the form. ">
            <a:extLst>
              <a:ext uri="{FF2B5EF4-FFF2-40B4-BE49-F238E27FC236}">
                <a16:creationId xmlns:a16="http://schemas.microsoft.com/office/drawing/2014/main" id="{1F83671B-79C0-CAB1-B1DA-4DECF7C56790}"/>
              </a:ext>
            </a:extLst>
          </p:cNvPr>
          <p:cNvPicPr>
            <a:picLocks noChangeAspect="1"/>
          </p:cNvPicPr>
          <p:nvPr/>
        </p:nvPicPr>
        <p:blipFill rotWithShape="1">
          <a:blip r:embed="rId3"/>
          <a:srcRect r="-203" b="38739"/>
          <a:stretch/>
        </p:blipFill>
        <p:spPr>
          <a:xfrm>
            <a:off x="1039555" y="2620537"/>
            <a:ext cx="4604731" cy="3791418"/>
          </a:xfrm>
          <a:prstGeom prst="rect">
            <a:avLst/>
          </a:prstGeom>
          <a:ln>
            <a:solidFill>
              <a:schemeClr val="tx1"/>
            </a:solidFill>
          </a:ln>
        </p:spPr>
      </p:pic>
      <p:pic>
        <p:nvPicPr>
          <p:cNvPr id="6" name="Picture 5" descr="Screenshot continuation of the FAFSA Submission Summary, which displays the FAFSA answers tab. Each of the contributor sections of the FAFSA form are listed, which the student can select to expand and view the information that was provided. ">
            <a:extLst>
              <a:ext uri="{FF2B5EF4-FFF2-40B4-BE49-F238E27FC236}">
                <a16:creationId xmlns:a16="http://schemas.microsoft.com/office/drawing/2014/main" id="{A62CB544-6C3B-5284-BA8A-37C5063C09EC}"/>
              </a:ext>
            </a:extLst>
          </p:cNvPr>
          <p:cNvPicPr>
            <a:picLocks noChangeAspect="1"/>
          </p:cNvPicPr>
          <p:nvPr/>
        </p:nvPicPr>
        <p:blipFill>
          <a:blip r:embed="rId4"/>
          <a:stretch>
            <a:fillRect/>
          </a:stretch>
        </p:blipFill>
        <p:spPr>
          <a:xfrm>
            <a:off x="6147839" y="2618213"/>
            <a:ext cx="4916760" cy="3796062"/>
          </a:xfrm>
          <a:prstGeom prst="rect">
            <a:avLst/>
          </a:prstGeom>
          <a:ln>
            <a:solidFill>
              <a:schemeClr val="tx1"/>
            </a:solidFill>
          </a:ln>
        </p:spPr>
      </p:pic>
      <p:sp>
        <p:nvSpPr>
          <p:cNvPr id="5" name="Slide Number Placeholder 4">
            <a:extLst>
              <a:ext uri="{FF2B5EF4-FFF2-40B4-BE49-F238E27FC236}">
                <a16:creationId xmlns:a16="http://schemas.microsoft.com/office/drawing/2014/main" id="{16EDEE6A-9D42-1D52-5FB6-5C0692988058}"/>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144</a:t>
            </a:fld>
            <a:endParaRPr lang="en-US"/>
          </a:p>
        </p:txBody>
      </p:sp>
    </p:spTree>
    <p:extLst>
      <p:ext uri="{BB962C8B-B14F-4D97-AF65-F5344CB8AC3E}">
        <p14:creationId xmlns:p14="http://schemas.microsoft.com/office/powerpoint/2010/main" val="34390603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School Information</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C91DCEF6-8C01-F206-3D00-F7364FF483EE}"/>
              </a:ext>
            </a:extLst>
          </p:cNvPr>
          <p:cNvSpPr txBox="1"/>
          <p:nvPr/>
        </p:nvSpPr>
        <p:spPr>
          <a:xfrm>
            <a:off x="688885" y="1713517"/>
            <a:ext cx="4087044"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"School Information" tab, the student sees information about the college(s) and/or career school(s) that they selected to send their FAFSA</a:t>
            </a:r>
            <a:r>
              <a:rPr lang="en-US" baseline="30000">
                <a:solidFill>
                  <a:srgbClr val="191918"/>
                </a:solidFill>
                <a:latin typeface="Arial"/>
                <a:cs typeface="Arial"/>
              </a:rPr>
              <a:t>®</a:t>
            </a:r>
            <a:r>
              <a:rPr lang="en-US">
                <a:solidFill>
                  <a:srgbClr val="191918"/>
                </a:solidFill>
                <a:latin typeface="Arial"/>
                <a:cs typeface="Arial"/>
              </a:rPr>
              <a:t> information. The student can compare the graduation rate, retention rate, transfer rate, default rate, median debt upon completion, and average annual cost of their selected schools. </a:t>
            </a:r>
            <a:endParaRPr lang="en-US">
              <a:cs typeface="Arial"/>
            </a:endParaRPr>
          </a:p>
        </p:txBody>
      </p:sp>
      <p:pic>
        <p:nvPicPr>
          <p:cNvPr id="7" name="Picture 6" descr="Screenshot continuation of the FAFSA Submission Summary, which displays the school information tab. The schools that the student listed on their FAFSA form are displayed with additional information provided for them to compare. This includes graduation rate, retention rate, transfer rate, default rate, median debt upon completion, and average annual cost. ">
            <a:extLst>
              <a:ext uri="{FF2B5EF4-FFF2-40B4-BE49-F238E27FC236}">
                <a16:creationId xmlns:a16="http://schemas.microsoft.com/office/drawing/2014/main" id="{F42E8013-6991-CA7B-A040-7C474A6B57C3}"/>
              </a:ext>
            </a:extLst>
          </p:cNvPr>
          <p:cNvPicPr>
            <a:picLocks noChangeAspect="1"/>
          </p:cNvPicPr>
          <p:nvPr/>
        </p:nvPicPr>
        <p:blipFill>
          <a:blip r:embed="rId3"/>
          <a:stretch>
            <a:fillRect/>
          </a:stretch>
        </p:blipFill>
        <p:spPr>
          <a:xfrm>
            <a:off x="5074657" y="1713517"/>
            <a:ext cx="6859044" cy="333362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145</a:t>
            </a:fld>
            <a:endParaRPr lang="en-US"/>
          </a:p>
        </p:txBody>
      </p:sp>
    </p:spTree>
    <p:extLst>
      <p:ext uri="{BB962C8B-B14F-4D97-AF65-F5344CB8AC3E}">
        <p14:creationId xmlns:p14="http://schemas.microsoft.com/office/powerpoint/2010/main" val="18988131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Next Steps</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2C1583FB-6C88-B3C7-3E61-7FE8647597B5}"/>
              </a:ext>
            </a:extLst>
          </p:cNvPr>
          <p:cNvSpPr txBox="1"/>
          <p:nvPr/>
        </p:nvSpPr>
        <p:spPr>
          <a:xfrm>
            <a:off x="662240" y="1717073"/>
            <a:ext cx="4758846"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"Next Steps" tab, the student sees comments that pertain to their FAFSA</a:t>
            </a:r>
            <a:r>
              <a:rPr lang="en-US" baseline="30000">
                <a:solidFill>
                  <a:srgbClr val="191918"/>
                </a:solidFill>
                <a:latin typeface="Arial"/>
                <a:cs typeface="Arial"/>
              </a:rPr>
              <a:t>®</a:t>
            </a:r>
            <a:r>
              <a:rPr lang="en-US">
                <a:solidFill>
                  <a:srgbClr val="191918"/>
                </a:solidFill>
                <a:latin typeface="Arial"/>
                <a:cs typeface="Arial"/>
              </a:rPr>
              <a:t> form. Some comments may require the student to make a correction or send additional documentation to their school. Other comments may be informational and do not require any further action from the student. </a:t>
            </a:r>
            <a:endParaRPr lang="en-US">
              <a:cs typeface="Arial"/>
            </a:endParaRPr>
          </a:p>
        </p:txBody>
      </p:sp>
      <p:pic>
        <p:nvPicPr>
          <p:cNvPr id="7" name="Picture 6" descr="Screenshot continuation of the FAFSA Submission Summary, which displays the next steps tab. Three steps are provided for the student to follow: correct any errors on the FAFSA information, make sure schools have everything they need, and look for aid-related communications from their school. Below that, a bulleted list provides the students with more information related to their FAFSA information for their awareness. Below that, the student has the option to click a hyperlink to learn more about tax benefits. ">
            <a:extLst>
              <a:ext uri="{FF2B5EF4-FFF2-40B4-BE49-F238E27FC236}">
                <a16:creationId xmlns:a16="http://schemas.microsoft.com/office/drawing/2014/main" id="{FF1E154A-B234-E09C-D4E3-06F1DEAE9BD3}"/>
              </a:ext>
            </a:extLst>
          </p:cNvPr>
          <p:cNvPicPr>
            <a:picLocks noChangeAspect="1"/>
          </p:cNvPicPr>
          <p:nvPr/>
        </p:nvPicPr>
        <p:blipFill>
          <a:blip r:embed="rId3"/>
          <a:stretch>
            <a:fillRect/>
          </a:stretch>
        </p:blipFill>
        <p:spPr>
          <a:xfrm>
            <a:off x="6096000" y="1717073"/>
            <a:ext cx="3440314" cy="490245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146</a:t>
            </a:fld>
            <a:endParaRPr lang="en-US"/>
          </a:p>
        </p:txBody>
      </p:sp>
    </p:spTree>
    <p:extLst>
      <p:ext uri="{BB962C8B-B14F-4D97-AF65-F5344CB8AC3E}">
        <p14:creationId xmlns:p14="http://schemas.microsoft.com/office/powerpoint/2010/main" val="15770907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More Resources </a:t>
            </a:r>
          </a:p>
        </p:txBody>
      </p:sp>
      <p:sp>
        <p:nvSpPr>
          <p:cNvPr id="6" name="TextBox 5">
            <a:extLst>
              <a:ext uri="{FF2B5EF4-FFF2-40B4-BE49-F238E27FC236}">
                <a16:creationId xmlns:a16="http://schemas.microsoft.com/office/drawing/2014/main" id="{2C1583FB-6C88-B3C7-3E61-7FE8647597B5}"/>
              </a:ext>
            </a:extLst>
          </p:cNvPr>
          <p:cNvSpPr txBox="1"/>
          <p:nvPr/>
        </p:nvSpPr>
        <p:spPr>
          <a:xfrm>
            <a:off x="659128" y="1731083"/>
            <a:ext cx="4609558"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Lastly, along the right side of their FAFSA Submission Summary, the student can access additional resources, including visiting “My Aid” or College Scorecard. </a:t>
            </a:r>
            <a:endParaRPr lang="en-US">
              <a:cs typeface="Arial"/>
            </a:endParaRPr>
          </a:p>
        </p:txBody>
      </p:sp>
      <p:pic>
        <p:nvPicPr>
          <p:cNvPr id="2" name="Picture 1" descr="Screenshot continuation of the FAFSA Submission Summary. Hyperlinks provide the student with the option to view information about their student aid by visiting My Aid and to compare schools using the College Scorecard. ">
            <a:extLst>
              <a:ext uri="{FF2B5EF4-FFF2-40B4-BE49-F238E27FC236}">
                <a16:creationId xmlns:a16="http://schemas.microsoft.com/office/drawing/2014/main" id="{030B51A2-0060-91CD-D7B2-497810C8C135}"/>
              </a:ext>
            </a:extLst>
          </p:cNvPr>
          <p:cNvPicPr>
            <a:picLocks noChangeAspect="1"/>
          </p:cNvPicPr>
          <p:nvPr/>
        </p:nvPicPr>
        <p:blipFill>
          <a:blip r:embed="rId3"/>
          <a:stretch>
            <a:fillRect/>
          </a:stretch>
        </p:blipFill>
        <p:spPr>
          <a:xfrm>
            <a:off x="5687940" y="1729232"/>
            <a:ext cx="5549903" cy="440803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147</a:t>
            </a:fld>
            <a:endParaRPr lang="en-US"/>
          </a:p>
        </p:txBody>
      </p:sp>
    </p:spTree>
    <p:extLst>
      <p:ext uri="{BB962C8B-B14F-4D97-AF65-F5344CB8AC3E}">
        <p14:creationId xmlns:p14="http://schemas.microsoft.com/office/powerpoint/2010/main" val="36501389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47485"/>
            <a:ext cx="10885854" cy="2057397"/>
          </a:xfrm>
        </p:spPr>
        <p:txBody>
          <a:bodyPr/>
          <a:lstStyle/>
          <a:p>
            <a:r>
              <a:rPr lang="en-US" sz="4800" cap="none">
                <a:latin typeface="Oswald"/>
                <a:ea typeface="Noto Serif"/>
                <a:cs typeface="Noto Serif"/>
              </a:rPr>
              <a:t>Student Adds Schools to FAFSA</a:t>
            </a:r>
            <a:r>
              <a:rPr lang="en-US" sz="4800" cap="none" baseline="30000">
                <a:latin typeface="Oswald"/>
                <a:ea typeface="Noto Serif"/>
                <a:cs typeface="Noto Serif"/>
              </a:rPr>
              <a:t>®</a:t>
            </a:r>
            <a:r>
              <a:rPr lang="en-US" sz="4800" cap="none">
                <a:latin typeface="Oswald"/>
                <a:ea typeface="Noto Serif"/>
                <a:cs typeface="Noto Serif"/>
              </a:rPr>
              <a:t> Form</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148</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70692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2"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383" y="1716430"/>
            <a:ext cx="4522217" cy="170303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To access </a:t>
            </a:r>
            <a:r>
              <a:rPr lang="en-US">
                <a:latin typeface="Arial" panose="020B0604020202020204" pitchFamily="34" charset="0"/>
                <a:cs typeface="Arial" panose="020B0604020202020204" pitchFamily="34" charset="0"/>
              </a:rPr>
              <a:t>an existing</a:t>
            </a:r>
            <a:r>
              <a:rPr lang="en-US" b="0" i="0">
                <a:effectLst/>
                <a:latin typeface="Arial" panose="020B0604020202020204" pitchFamily="34" charset="0"/>
                <a:cs typeface="Arial" panose="020B0604020202020204" pitchFamily="34" charset="0"/>
              </a:rPr>
              <a:t> FAFSA</a:t>
            </a:r>
            <a:r>
              <a:rPr lang="en-US" b="0" i="0" baseline="30000">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form, the student is required to have an FSA ID (StudentAid.gov account username and password). </a:t>
            </a:r>
            <a:endParaRPr lang="en-US">
              <a:latin typeface="Arial" panose="020B0604020202020204" pitchFamily="34" charset="0"/>
              <a:cs typeface="Arial" panose="020B0604020202020204" pitchFamily="34" charset="0"/>
            </a:endParaRPr>
          </a:p>
        </p:txBody>
      </p:sp>
      <p:pic>
        <p:nvPicPr>
          <p:cNvPr id="6" name="Picture 5" descr="Screenshot of the Log In page. To access an existing FAFSA form, the student needs to log in to their StudentAid.gov account.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395556" y="1727316"/>
            <a:ext cx="5722162" cy="44583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149</a:t>
            </a:fld>
            <a:endParaRPr lang="en-US"/>
          </a:p>
        </p:txBody>
      </p:sp>
    </p:spTree>
    <p:extLst>
      <p:ext uri="{BB962C8B-B14F-4D97-AF65-F5344CB8AC3E}">
        <p14:creationId xmlns:p14="http://schemas.microsoft.com/office/powerpoint/2010/main" val="2851894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8A4B-634E-AB9C-EF7D-850F8FE44E1B}"/>
              </a:ext>
            </a:extLst>
          </p:cNvPr>
          <p:cNvSpPr>
            <a:spLocks noGrp="1"/>
          </p:cNvSpPr>
          <p:nvPr>
            <p:ph type="title"/>
          </p:nvPr>
        </p:nvSpPr>
        <p:spPr/>
        <p:txBody>
          <a:bodyPr/>
          <a:lstStyle/>
          <a:p>
            <a:r>
              <a:rPr lang="en-US" sz="3600" cap="none" dirty="0"/>
              <a:t>Dependent Student Imports IRS Information (Continued)</a:t>
            </a:r>
          </a:p>
        </p:txBody>
      </p:sp>
      <p:sp>
        <p:nvSpPr>
          <p:cNvPr id="6" name="TextBox 5">
            <a:extLst>
              <a:ext uri="{FF2B5EF4-FFF2-40B4-BE49-F238E27FC236}">
                <a16:creationId xmlns:a16="http://schemas.microsoft.com/office/drawing/2014/main" id="{AA7C8C2A-446F-EBD7-EF04-BE2C1B278F27}"/>
              </a:ext>
            </a:extLst>
          </p:cNvPr>
          <p:cNvSpPr txBox="1"/>
          <p:nvPr/>
        </p:nvSpPr>
        <p:spPr>
          <a:xfrm>
            <a:off x="695245" y="1725808"/>
            <a:ext cx="4486355"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student. For this scenario, the student is starting a new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8" name="Picture 7" descr="Screenshot of the results from the data import page. The student is informed that their information was not received. They may have to manually enter in their tax information into their Finances section. ">
            <a:extLst>
              <a:ext uri="{FF2B5EF4-FFF2-40B4-BE49-F238E27FC236}">
                <a16:creationId xmlns:a16="http://schemas.microsoft.com/office/drawing/2014/main" id="{88492EE7-10CF-E871-09B4-669FA08FBB7F}"/>
              </a:ext>
            </a:extLst>
          </p:cNvPr>
          <p:cNvPicPr>
            <a:picLocks noChangeAspect="1"/>
          </p:cNvPicPr>
          <p:nvPr/>
        </p:nvPicPr>
        <p:blipFill>
          <a:blip r:embed="rId2"/>
          <a:stretch>
            <a:fillRect/>
          </a:stretch>
        </p:blipFill>
        <p:spPr>
          <a:xfrm>
            <a:off x="5449392" y="1920740"/>
            <a:ext cx="5552905" cy="2747681"/>
          </a:xfrm>
          <a:prstGeom prst="rect">
            <a:avLst/>
          </a:prstGeom>
          <a:ln>
            <a:solidFill>
              <a:schemeClr val="tx1"/>
            </a:solidFill>
          </a:ln>
        </p:spPr>
      </p:pic>
      <p:sp>
        <p:nvSpPr>
          <p:cNvPr id="3" name="Slide Number Placeholder 2">
            <a:extLst>
              <a:ext uri="{FF2B5EF4-FFF2-40B4-BE49-F238E27FC236}">
                <a16:creationId xmlns:a16="http://schemas.microsoft.com/office/drawing/2014/main" id="{FD837B2D-5923-EB63-386B-FF689ADFBEDF}"/>
              </a:ext>
            </a:extLst>
          </p:cNvPr>
          <p:cNvSpPr>
            <a:spLocks noGrp="1"/>
          </p:cNvSpPr>
          <p:nvPr>
            <p:ph type="sldNum" sz="quarter" idx="4"/>
          </p:nvPr>
        </p:nvSpPr>
        <p:spPr/>
        <p:txBody>
          <a:bodyPr/>
          <a:lstStyle/>
          <a:p>
            <a:fld id="{234755BD-B4AC-9044-BCE4-27904766F8BB}" type="slidenum">
              <a:rPr lang="en-US" smtClean="0"/>
              <a:pPr/>
              <a:t>15</a:t>
            </a:fld>
            <a:endParaRPr lang="en-US"/>
          </a:p>
        </p:txBody>
      </p:sp>
    </p:spTree>
    <p:extLst>
      <p:ext uri="{BB962C8B-B14F-4D97-AF65-F5344CB8AC3E}">
        <p14:creationId xmlns:p14="http://schemas.microsoft.com/office/powerpoint/2010/main" val="104659582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Dashboard</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1776" y="1735056"/>
            <a:ext cx="4489823" cy="3364960"/>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On the account Dashboard, the student can see their most recent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activity under the "My Activity" section. In this scenario, the student has a processed 2025–26 FAFSA form. To see further information about this application, the student selects the application and is taken to the "Details" page.</a:t>
            </a:r>
          </a:p>
        </p:txBody>
      </p:sp>
      <p:pic>
        <p:nvPicPr>
          <p:cNvPr id="2" name="Picture 1" descr="Screenshot of the account Dashboard. The student's current federal loans and grants are listed under the My Aid header. Below that, under the My Activity header, the student's current FAFSA form is listed along with the processing status of the form. A hyperlink allows the student to &quot;View All Activity.&quot;">
            <a:extLst>
              <a:ext uri="{FF2B5EF4-FFF2-40B4-BE49-F238E27FC236}">
                <a16:creationId xmlns:a16="http://schemas.microsoft.com/office/drawing/2014/main" id="{A75CEF6E-B1B3-903C-AA1A-37C575561B0C}"/>
              </a:ext>
            </a:extLst>
          </p:cNvPr>
          <p:cNvPicPr>
            <a:picLocks noChangeAspect="1"/>
          </p:cNvPicPr>
          <p:nvPr/>
        </p:nvPicPr>
        <p:blipFill>
          <a:blip r:embed="rId3"/>
          <a:stretch>
            <a:fillRect/>
          </a:stretch>
        </p:blipFill>
        <p:spPr>
          <a:xfrm>
            <a:off x="5573313" y="1821366"/>
            <a:ext cx="5951911" cy="418170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150</a:t>
            </a:fld>
            <a:endParaRPr lang="en-US"/>
          </a:p>
        </p:txBody>
      </p:sp>
    </p:spTree>
    <p:extLst>
      <p:ext uri="{BB962C8B-B14F-4D97-AF65-F5344CB8AC3E}">
        <p14:creationId xmlns:p14="http://schemas.microsoft.com/office/powerpoint/2010/main" val="28790045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Details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7" y="1729996"/>
            <a:ext cx="4555521" cy="378052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"Details" page, the student sees information related to their processed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such as when it was started and processed, their FAFSA Submission Summary, and additional resources. Within the "Actions" menu, the student can select "Add or Remove Schools.” Selecting this option will start a voluntary correction to update their selected schools.</a:t>
            </a:r>
          </a:p>
        </p:txBody>
      </p:sp>
      <p:pic>
        <p:nvPicPr>
          <p:cNvPr id="3" name="Picture 2" descr="Screenshot of the “FAFSA Details” page. The student’s FAFSA information is displayed, including their name, submission number, and submission type. A status tracker details the date the FAFSA form was started, the date it was submitted, and the date it was processed, and below that, a button allows the student to view their FAFSA Submission Summary. An “Actions” button at the top of the page gives the student the option to “Add or Remove Schools,” “Make Corrections,” and “View FAFSA Submission Summary.”">
            <a:extLst>
              <a:ext uri="{FF2B5EF4-FFF2-40B4-BE49-F238E27FC236}">
                <a16:creationId xmlns:a16="http://schemas.microsoft.com/office/drawing/2014/main" id="{B311E5A1-8B81-D73C-A0F6-03819823C16E}"/>
              </a:ext>
            </a:extLst>
          </p:cNvPr>
          <p:cNvPicPr>
            <a:picLocks noChangeAspect="1"/>
          </p:cNvPicPr>
          <p:nvPr/>
        </p:nvPicPr>
        <p:blipFill>
          <a:blip r:embed="rId3"/>
          <a:stretch>
            <a:fillRect/>
          </a:stretch>
        </p:blipFill>
        <p:spPr>
          <a:xfrm>
            <a:off x="5494099" y="1486829"/>
            <a:ext cx="5887313" cy="501804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151</a:t>
            </a:fld>
            <a:endParaRPr lang="en-US"/>
          </a:p>
        </p:txBody>
      </p:sp>
    </p:spTree>
    <p:extLst>
      <p:ext uri="{BB962C8B-B14F-4D97-AF65-F5344CB8AC3E}">
        <p14:creationId xmlns:p14="http://schemas.microsoft.com/office/powerpoint/2010/main" val="27570453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Details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58383" y="1711411"/>
            <a:ext cx="4568884" cy="294952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Farther down the "Details" page, the student sees their invited contributor(s), selected school(s) and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submission history. In this scenario, the student selects "Add or Remove Schools" within the "Actions" menu to update their selected schools.</a:t>
            </a:r>
          </a:p>
        </p:txBody>
      </p:sp>
      <p:pic>
        <p:nvPicPr>
          <p:cNvPr id="3" name="Picture 2" descr="Screenshot continuation of the “Details” page. Further down on the “Details” page, the student can find out information of scholarships and grants under Next Steps, they can find their list of selected colleges out of the allotted twenty, and they can view their FAFSA Submission History. ">
            <a:extLst>
              <a:ext uri="{FF2B5EF4-FFF2-40B4-BE49-F238E27FC236}">
                <a16:creationId xmlns:a16="http://schemas.microsoft.com/office/drawing/2014/main" id="{4BB534DB-7772-C8E8-6A1B-A7DB6BB3EC60}"/>
              </a:ext>
            </a:extLst>
          </p:cNvPr>
          <p:cNvPicPr>
            <a:picLocks noChangeAspect="1"/>
          </p:cNvPicPr>
          <p:nvPr/>
        </p:nvPicPr>
        <p:blipFill>
          <a:blip r:embed="rId3"/>
          <a:stretch>
            <a:fillRect/>
          </a:stretch>
        </p:blipFill>
        <p:spPr>
          <a:xfrm>
            <a:off x="6096000" y="1368114"/>
            <a:ext cx="4283927" cy="531123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152</a:t>
            </a:fld>
            <a:endParaRPr lang="en-US"/>
          </a:p>
        </p:txBody>
      </p:sp>
    </p:spTree>
    <p:extLst>
      <p:ext uri="{BB962C8B-B14F-4D97-AF65-F5344CB8AC3E}">
        <p14:creationId xmlns:p14="http://schemas.microsoft.com/office/powerpoint/2010/main" val="8755769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a:t>
            </a:r>
            <a:r>
              <a:rPr lang="en-US" altLang="en-US" sz="3600" b="1" i="0" u="none" strike="noStrike" kern="1200" cap="none" spc="0" normalizeH="0" baseline="0" noProof="0">
                <a:ln>
                  <a:noFill/>
                </a:ln>
                <a:effectLst/>
                <a:uLnTx/>
                <a:uFillTx/>
                <a:latin typeface="Oswald"/>
              </a:rPr>
              <a:t> Onboarding</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620781" cy="461145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a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they are taken through the FAFSA correction onboarding process. A correction should only be submitted if critical information was missing, incorrect information was provided, the student needs to update their selected school(s), and/or a correction was requested by a financial aid administrator. The student selects "Add or Remove Schools" to begin their correction. </a:t>
            </a:r>
          </a:p>
        </p:txBody>
      </p:sp>
      <p:pic>
        <p:nvPicPr>
          <p:cNvPr id="4" name="Picture 3" descr="Screenshot of the “Correct Your FAFSA Form” onboarding page. The student is informed that they should only update fields that are incorrect, that their eligibility for federal student aid and/or estimated aid amounts may change based on corrections made, and that schools may reach out for more information about corrections submitted. A button at the bottom of the page allows the student to “Add or Remove Schools.”">
            <a:extLst>
              <a:ext uri="{FF2B5EF4-FFF2-40B4-BE49-F238E27FC236}">
                <a16:creationId xmlns:a16="http://schemas.microsoft.com/office/drawing/2014/main" id="{8FFCC070-95DE-C1D5-73AE-D9326DEBB1E7}"/>
              </a:ext>
            </a:extLst>
          </p:cNvPr>
          <p:cNvPicPr>
            <a:picLocks noChangeAspect="1"/>
          </p:cNvPicPr>
          <p:nvPr/>
        </p:nvPicPr>
        <p:blipFill>
          <a:blip r:embed="rId3"/>
          <a:stretch>
            <a:fillRect/>
          </a:stretch>
        </p:blipFill>
        <p:spPr>
          <a:xfrm>
            <a:off x="5413801" y="1880027"/>
            <a:ext cx="6447495" cy="338602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153</a:t>
            </a:fld>
            <a:endParaRPr lang="en-US"/>
          </a:p>
        </p:txBody>
      </p:sp>
    </p:spTree>
    <p:extLst>
      <p:ext uri="{BB962C8B-B14F-4D97-AF65-F5344CB8AC3E}">
        <p14:creationId xmlns:p14="http://schemas.microsoft.com/office/powerpoint/2010/main" val="232224924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Selected Colleges and Career Schools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56517" y="1717236"/>
            <a:ext cx="4557740"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a:cs typeface="Arial"/>
              </a:rPr>
              <a:t>The student can view which college(s), career school(s), or trade school(s) they </a:t>
            </a:r>
            <a:r>
              <a:rPr lang="en-US">
                <a:solidFill>
                  <a:srgbClr val="191918"/>
                </a:solidFill>
                <a:latin typeface="Arial"/>
                <a:cs typeface="Arial"/>
              </a:rPr>
              <a:t>selected in their processed application</a:t>
            </a:r>
            <a:r>
              <a:rPr lang="en-US" sz="1800" b="0" i="0" u="none" strike="noStrike">
                <a:solidFill>
                  <a:srgbClr val="191918"/>
                </a:solidFill>
                <a:effectLst/>
                <a:latin typeface="Arial"/>
                <a:cs typeface="Arial"/>
              </a:rPr>
              <a:t>. If the student has not selected 20 schools, they have the option to search and select more schools, and, in some states, </a:t>
            </a:r>
            <a:r>
              <a:rPr kumimoji="0" lang="en-US" sz="1800" b="0" i="0" u="none" strike="noStrike" kern="1200" cap="none" spc="0" normalizeH="0" baseline="0" noProof="0">
                <a:ln>
                  <a:noFill/>
                </a:ln>
                <a:solidFill>
                  <a:srgbClr val="191918"/>
                </a:solidFill>
                <a:effectLst/>
                <a:uLnTx/>
                <a:uFillTx/>
                <a:latin typeface="Arial"/>
                <a:ea typeface="Calibri"/>
                <a:cs typeface="Calibri"/>
              </a:rPr>
              <a:t>they have the option to reorder the list of selected schools</a:t>
            </a:r>
            <a:r>
              <a:rPr lang="en-US" sz="1800" b="0" i="0" u="none" strike="noStrike">
                <a:solidFill>
                  <a:srgbClr val="191918"/>
                </a:solidFill>
                <a:effectLst/>
                <a:latin typeface="Arial"/>
                <a:cs typeface="Arial"/>
              </a:rPr>
              <a:t>. In this scenario, the student wants to remove their selected </a:t>
            </a:r>
            <a:r>
              <a:rPr lang="en-US">
                <a:solidFill>
                  <a:srgbClr val="191918"/>
                </a:solidFill>
                <a:latin typeface="Arial"/>
                <a:cs typeface="Arial"/>
              </a:rPr>
              <a:t>school</a:t>
            </a:r>
            <a:r>
              <a:rPr lang="en-US" sz="1800" b="0" i="0" u="none" strike="noStrike">
                <a:solidFill>
                  <a:srgbClr val="191918"/>
                </a:solidFill>
                <a:effectLst/>
                <a:latin typeface="Arial"/>
                <a:cs typeface="Arial"/>
              </a:rPr>
              <a:t> and add new ones. The student selects "Remove</a:t>
            </a:r>
            <a:r>
              <a:rPr lang="en-US">
                <a:solidFill>
                  <a:srgbClr val="191918"/>
                </a:solidFill>
                <a:latin typeface="Arial"/>
                <a:cs typeface="Arial"/>
              </a:rPr>
              <a:t>" for the listed school.</a:t>
            </a:r>
            <a:endParaRPr lang="en-US" sz="1600">
              <a:highlight>
                <a:srgbClr val="FFFF00"/>
              </a:highlight>
              <a:latin typeface="Arial"/>
              <a:cs typeface="Arial"/>
            </a:endParaRPr>
          </a:p>
        </p:txBody>
      </p:sp>
      <p:pic>
        <p:nvPicPr>
          <p:cNvPr id="3" name="Picture 2" descr="Screenshot of the “Selected Colleges and Career Schools” section. A list of the schools selected by the student is displayed. The student can select “Remove” or “View Information” hyperlinks for each school. After reviewing, the student can select the hyperlink for “Search and Select More Schools” or the button to “Continue.”">
            <a:extLst>
              <a:ext uri="{FF2B5EF4-FFF2-40B4-BE49-F238E27FC236}">
                <a16:creationId xmlns:a16="http://schemas.microsoft.com/office/drawing/2014/main" id="{799DA575-1387-58A8-F31B-9D8666907A0E}"/>
              </a:ext>
            </a:extLst>
          </p:cNvPr>
          <p:cNvPicPr>
            <a:picLocks noChangeAspect="1"/>
          </p:cNvPicPr>
          <p:nvPr/>
        </p:nvPicPr>
        <p:blipFill>
          <a:blip r:embed="rId3"/>
          <a:stretch>
            <a:fillRect/>
          </a:stretch>
        </p:blipFill>
        <p:spPr>
          <a:xfrm>
            <a:off x="5736955" y="1505764"/>
            <a:ext cx="5698971" cy="467352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154</a:t>
            </a:fld>
            <a:endParaRPr lang="en-US"/>
          </a:p>
        </p:txBody>
      </p:sp>
    </p:spTree>
    <p:extLst>
      <p:ext uri="{BB962C8B-B14F-4D97-AF65-F5344CB8AC3E}">
        <p14:creationId xmlns:p14="http://schemas.microsoft.com/office/powerpoint/2010/main" val="21352585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CBA26-A4DE-08DD-706C-0E93CEAD752C}"/>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A534803-30BB-C584-8A83-547EDFE0A57A}"/>
              </a:ext>
            </a:extLst>
          </p:cNvPr>
          <p:cNvSpPr txBox="1">
            <a:spLocks noGrp="1"/>
          </p:cNvSpPr>
          <p:nvPr>
            <p:ph type="title"/>
          </p:nvPr>
        </p:nvSpPr>
        <p:spPr>
          <a:xfrm>
            <a:off x="656516" y="220970"/>
            <a:ext cx="1184028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Selected Colleges and Career Schools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74F3B7E-D3C7-F0A3-B24F-C6D8203DE9D1}"/>
              </a:ext>
            </a:extLst>
          </p:cNvPr>
          <p:cNvSpPr txBox="1"/>
          <p:nvPr/>
        </p:nvSpPr>
        <p:spPr>
          <a:xfrm>
            <a:off x="656517" y="1717236"/>
            <a:ext cx="425572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a:cs typeface="Arial"/>
              </a:rPr>
              <a:t>After removing the </a:t>
            </a:r>
            <a:r>
              <a:rPr lang="en-US">
                <a:solidFill>
                  <a:srgbClr val="191918"/>
                </a:solidFill>
                <a:latin typeface="Arial"/>
                <a:cs typeface="Arial"/>
              </a:rPr>
              <a:t>school</a:t>
            </a:r>
            <a:r>
              <a:rPr lang="en-US" sz="1800" b="0" i="0" u="none" strike="noStrike">
                <a:solidFill>
                  <a:srgbClr val="191918"/>
                </a:solidFill>
                <a:effectLst/>
                <a:latin typeface="Arial"/>
                <a:cs typeface="Arial"/>
              </a:rPr>
              <a:t>, the student selects "Search and Select More Schools" and is taken to the college search page.</a:t>
            </a:r>
            <a:r>
              <a:rPr lang="en-US">
                <a:solidFill>
                  <a:srgbClr val="191918"/>
                </a:solidFill>
                <a:latin typeface="Arial"/>
                <a:cs typeface="Arial"/>
              </a:rPr>
              <a:t> </a:t>
            </a:r>
            <a:endParaRPr lang="en-US" sz="1600">
              <a:highlight>
                <a:srgbClr val="FFFF00"/>
              </a:highlight>
              <a:latin typeface="Arial"/>
            </a:endParaRPr>
          </a:p>
        </p:txBody>
      </p:sp>
      <p:pic>
        <p:nvPicPr>
          <p:cNvPr id="3" name="Picture 2" descr="Screenshot continuation of the “Selected Colleges and Career Schools” section. No schools are displayed, the result of the student selecting “Remove.” The student can select &quot;Search and Select More Schools&quot; to begin adding new schools.">
            <a:extLst>
              <a:ext uri="{FF2B5EF4-FFF2-40B4-BE49-F238E27FC236}">
                <a16:creationId xmlns:a16="http://schemas.microsoft.com/office/drawing/2014/main" id="{3CC87F8E-DCD4-9685-ECCB-C6A6ED269520}"/>
              </a:ext>
            </a:extLst>
          </p:cNvPr>
          <p:cNvPicPr>
            <a:picLocks noChangeAspect="1"/>
          </p:cNvPicPr>
          <p:nvPr/>
        </p:nvPicPr>
        <p:blipFill>
          <a:blip r:embed="rId3"/>
          <a:stretch>
            <a:fillRect/>
          </a:stretch>
        </p:blipFill>
        <p:spPr>
          <a:xfrm>
            <a:off x="5052665" y="1719495"/>
            <a:ext cx="6454232" cy="4580596"/>
          </a:xfrm>
          <a:prstGeom prst="rect">
            <a:avLst/>
          </a:prstGeom>
          <a:ln>
            <a:solidFill>
              <a:schemeClr val="tx1"/>
            </a:solidFill>
          </a:ln>
        </p:spPr>
      </p:pic>
      <p:sp>
        <p:nvSpPr>
          <p:cNvPr id="5" name="Slide Number Placeholder 4">
            <a:extLst>
              <a:ext uri="{FF2B5EF4-FFF2-40B4-BE49-F238E27FC236}">
                <a16:creationId xmlns:a16="http://schemas.microsoft.com/office/drawing/2014/main" id="{2988B684-6BFC-0F5C-5CDA-24ED5F9026D7}"/>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155</a:t>
            </a:fld>
            <a:endParaRPr lang="en-US"/>
          </a:p>
        </p:txBody>
      </p:sp>
    </p:spTree>
    <p:extLst>
      <p:ext uri="{BB962C8B-B14F-4D97-AF65-F5344CB8AC3E}">
        <p14:creationId xmlns:p14="http://schemas.microsoft.com/office/powerpoint/2010/main" val="33922712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705285" y="1730529"/>
            <a:ext cx="4895415"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student is asked to search for the colleges, career schools, or trade schools they would like to receive their FAFSA</a:t>
            </a:r>
            <a:r>
              <a:rPr lang="en-US" sz="1800" b="0" i="0" u="none" strike="noStrike" baseline="30000">
                <a:solidFill>
                  <a:srgbClr val="191918"/>
                </a:solidFill>
                <a:effectLst/>
                <a:latin typeface="Arial" panose="020B0604020202020204" pitchFamily="34" charset="0"/>
              </a:rPr>
              <a:t>®</a:t>
            </a:r>
            <a:r>
              <a:rPr lang="en-US">
                <a:solidFill>
                  <a:srgbClr val="191918"/>
                </a:solidFill>
                <a:latin typeface="Arial" panose="020B0604020202020204" pitchFamily="34" charset="0"/>
              </a:rPr>
              <a:t> </a:t>
            </a:r>
            <a:r>
              <a:rPr lang="en-US" sz="1800" b="0" i="0" u="none" strike="noStrike">
                <a:solidFill>
                  <a:srgbClr val="191918"/>
                </a:solidFill>
                <a:effectLst/>
                <a:latin typeface="Arial" panose="020B0604020202020204" pitchFamily="34" charset="0"/>
              </a:rPr>
              <a:t>information. The student searches for a school by entering a state and a city and/or school name. </a:t>
            </a:r>
            <a:endParaRPr lang="en-US" sz="1500"/>
          </a:p>
        </p:txBody>
      </p:sp>
      <p:pic>
        <p:nvPicPr>
          <p:cNvPr id="4" name="Picture 3" descr="Screenshot continuation of the “Selected Colleges and Career Schools” section. The student is instructed to enter the state, city, and name of a school in the text boxes and then select the “Search” button.">
            <a:extLst>
              <a:ext uri="{FF2B5EF4-FFF2-40B4-BE49-F238E27FC236}">
                <a16:creationId xmlns:a16="http://schemas.microsoft.com/office/drawing/2014/main" id="{B0400710-3D55-803D-2E44-4383667F4D4B}"/>
              </a:ext>
            </a:extLst>
          </p:cNvPr>
          <p:cNvPicPr>
            <a:picLocks noChangeAspect="1"/>
          </p:cNvPicPr>
          <p:nvPr/>
        </p:nvPicPr>
        <p:blipFill>
          <a:blip r:embed="rId3"/>
          <a:stretch>
            <a:fillRect/>
          </a:stretch>
        </p:blipFill>
        <p:spPr>
          <a:xfrm>
            <a:off x="5836398" y="1730529"/>
            <a:ext cx="5474819" cy="453528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156</a:t>
            </a:fld>
            <a:endParaRPr lang="en-US"/>
          </a:p>
        </p:txBody>
      </p:sp>
    </p:spTree>
    <p:extLst>
      <p:ext uri="{BB962C8B-B14F-4D97-AF65-F5344CB8AC3E}">
        <p14:creationId xmlns:p14="http://schemas.microsoft.com/office/powerpoint/2010/main" val="14706299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College Search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82DFB0D-F346-436B-1263-44EC6E8CB0AE}"/>
              </a:ext>
            </a:extLst>
          </p:cNvPr>
          <p:cNvSpPr txBox="1"/>
          <p:nvPr/>
        </p:nvSpPr>
        <p:spPr>
          <a:xfrm>
            <a:off x="705285" y="1730529"/>
            <a:ext cx="4154391"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After entering a school’s state and city and/or school name and selecting "Search," the student selects the correct school(s) from the search results. Students can send their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information to a maximum of 20 schools. </a:t>
            </a:r>
          </a:p>
        </p:txBody>
      </p:sp>
      <p:pic>
        <p:nvPicPr>
          <p:cNvPr id="7" name="Picture 6" descr="Screenshot continuation of the “Selected Colleges and Career Schools” section. A list of schools is displayed, the results of using the search function. Beside each school, there is a “Select” button for the student to select the correct school. A notification along the bottom informs the student how many schools out of the maximum of twenty are currently selected.">
            <a:extLst>
              <a:ext uri="{FF2B5EF4-FFF2-40B4-BE49-F238E27FC236}">
                <a16:creationId xmlns:a16="http://schemas.microsoft.com/office/drawing/2014/main" id="{A239D738-ADDF-A578-07F8-DD9BE0B842E9}"/>
              </a:ext>
            </a:extLst>
          </p:cNvPr>
          <p:cNvPicPr>
            <a:picLocks noChangeAspect="1"/>
          </p:cNvPicPr>
          <p:nvPr/>
        </p:nvPicPr>
        <p:blipFill>
          <a:blip r:embed="rId3"/>
          <a:stretch>
            <a:fillRect/>
          </a:stretch>
        </p:blipFill>
        <p:spPr>
          <a:xfrm>
            <a:off x="6316098" y="1730529"/>
            <a:ext cx="3402060" cy="487379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157</a:t>
            </a:fld>
            <a:endParaRPr lang="en-US"/>
          </a:p>
        </p:txBody>
      </p:sp>
    </p:spTree>
    <p:extLst>
      <p:ext uri="{BB962C8B-B14F-4D97-AF65-F5344CB8AC3E}">
        <p14:creationId xmlns:p14="http://schemas.microsoft.com/office/powerpoint/2010/main" val="347583046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Selected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56517" y="1727627"/>
            <a:ext cx="4432318"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student can view which new college(s), career school(s), and/or trade school(s) they have selected. When they select "Continue," they will have completed </a:t>
            </a:r>
            <a:r>
              <a:rPr lang="en-US">
                <a:solidFill>
                  <a:srgbClr val="191918"/>
                </a:solidFill>
                <a:latin typeface="Arial" panose="020B0604020202020204" pitchFamily="34" charset="0"/>
              </a:rPr>
              <a:t>updating</a:t>
            </a:r>
            <a:r>
              <a:rPr lang="en-US" sz="1800" b="0" i="0" u="none" strike="noStrike">
                <a:solidFill>
                  <a:srgbClr val="191918"/>
                </a:solidFill>
                <a:effectLst/>
                <a:latin typeface="Arial" panose="020B0604020202020204" pitchFamily="34" charset="0"/>
              </a:rPr>
              <a:t> the "Select Colleges and Career Schools" section and can proceed to the r</a:t>
            </a:r>
            <a:r>
              <a:rPr lang="en-US">
                <a:solidFill>
                  <a:srgbClr val="191918"/>
                </a:solidFill>
                <a:latin typeface="Arial" panose="020B0604020202020204" pitchFamily="34" charset="0"/>
              </a:rPr>
              <a:t>eview changes</a:t>
            </a:r>
            <a:r>
              <a:rPr lang="en-US" sz="1800" b="0" i="0" u="none" strike="noStrike">
                <a:solidFill>
                  <a:srgbClr val="191918"/>
                </a:solidFill>
                <a:effectLst/>
                <a:latin typeface="Arial" panose="020B0604020202020204" pitchFamily="34" charset="0"/>
              </a:rPr>
              <a:t> </a:t>
            </a:r>
            <a:r>
              <a:rPr lang="en-US">
                <a:solidFill>
                  <a:srgbClr val="191918"/>
                </a:solidFill>
                <a:latin typeface="Arial" panose="020B0604020202020204" pitchFamily="34" charset="0"/>
              </a:rPr>
              <a:t>page.</a:t>
            </a:r>
            <a:endParaRPr lang="en-US" sz="1600">
              <a:highlight>
                <a:srgbClr val="FFFF00"/>
              </a:highlight>
              <a:latin typeface="Arial"/>
            </a:endParaRPr>
          </a:p>
        </p:txBody>
      </p:sp>
      <p:pic>
        <p:nvPicPr>
          <p:cNvPr id="4" name="Picture 3" descr="Screenshot of the “Selected Colleges and Career Schools” section. A list of the schools selected by the student is displayed. The student can select “Remove” or “View Information” hyperlinks for each school. After reviewing, the student can select &quot;Continue.&quot;">
            <a:extLst>
              <a:ext uri="{FF2B5EF4-FFF2-40B4-BE49-F238E27FC236}">
                <a16:creationId xmlns:a16="http://schemas.microsoft.com/office/drawing/2014/main" id="{1E84C5B4-3204-8F55-9307-0771A8112270}"/>
              </a:ext>
            </a:extLst>
          </p:cNvPr>
          <p:cNvPicPr>
            <a:picLocks noChangeAspect="1"/>
          </p:cNvPicPr>
          <p:nvPr/>
        </p:nvPicPr>
        <p:blipFill>
          <a:blip r:embed="rId3"/>
          <a:stretch>
            <a:fillRect/>
          </a:stretch>
        </p:blipFill>
        <p:spPr>
          <a:xfrm>
            <a:off x="6033653" y="1366025"/>
            <a:ext cx="4966180" cy="513885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158</a:t>
            </a:fld>
            <a:endParaRPr lang="en-US"/>
          </a:p>
        </p:txBody>
      </p:sp>
    </p:spTree>
    <p:extLst>
      <p:ext uri="{BB962C8B-B14F-4D97-AF65-F5344CB8AC3E}">
        <p14:creationId xmlns:p14="http://schemas.microsoft.com/office/powerpoint/2010/main" val="3970117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Review Changes Page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93092" y="1726647"/>
            <a:ext cx="5133549"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school(s) that the student has added and/or removed.</a:t>
            </a:r>
            <a:r>
              <a:rPr lang="en-US">
                <a:latin typeface="Arial" panose="020B0604020202020204" pitchFamily="34" charset="0"/>
                <a:ea typeface="Calibri"/>
                <a:cs typeface="Arial" panose="020B0604020202020204" pitchFamily="34" charset="0"/>
              </a:rPr>
              <a:t> If the student needs to make additional updates to the rest of their form, they can select "Make More Changes." The student is ready to submit their correction and selects "Continue."</a:t>
            </a:r>
            <a:endParaRPr lang="en-US">
              <a:latin typeface="Arial" panose="020B0604020202020204" pitchFamily="34" charset="0"/>
              <a:cs typeface="Arial" panose="020B0604020202020204" pitchFamily="34" charset="0"/>
            </a:endParaRPr>
          </a:p>
        </p:txBody>
      </p:sp>
      <p:pic>
        <p:nvPicPr>
          <p:cNvPr id="3" name="Picture 2" descr="Screenshot of the Review Changes page. The Select Colleges section is displayed. Each school the student made a change to is listed with the change made of “Added to form” or “Removed from form” listed beside each school. Buttons allow the student to “Make More Changes” or “Continue.”">
            <a:extLst>
              <a:ext uri="{FF2B5EF4-FFF2-40B4-BE49-F238E27FC236}">
                <a16:creationId xmlns:a16="http://schemas.microsoft.com/office/drawing/2014/main" id="{FF8929B6-E40F-539C-820E-A71ED19B001C}"/>
              </a:ext>
            </a:extLst>
          </p:cNvPr>
          <p:cNvPicPr>
            <a:picLocks noChangeAspect="1"/>
          </p:cNvPicPr>
          <p:nvPr/>
        </p:nvPicPr>
        <p:blipFill>
          <a:blip r:embed="rId3"/>
          <a:stretch>
            <a:fillRect/>
          </a:stretch>
        </p:blipFill>
        <p:spPr>
          <a:xfrm>
            <a:off x="5949989" y="1725419"/>
            <a:ext cx="5904804" cy="412269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159</a:t>
            </a:fld>
            <a:endParaRPr lang="en-US"/>
          </a:p>
        </p:txBody>
      </p:sp>
    </p:spTree>
    <p:extLst>
      <p:ext uri="{BB962C8B-B14F-4D97-AF65-F5344CB8AC3E}">
        <p14:creationId xmlns:p14="http://schemas.microsoft.com/office/powerpoint/2010/main" val="4257387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Personal Circumstances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68351" y="1724608"/>
            <a:ext cx="437877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Personal Circumstances" section. It provides an overview of the section. </a:t>
            </a:r>
            <a:endParaRPr lang="en-US">
              <a:latin typeface="Arial"/>
            </a:endParaRPr>
          </a:p>
        </p:txBody>
      </p:sp>
      <p:pic>
        <p:nvPicPr>
          <p:cNvPr id="4" name="Picture 3" descr="Screenshot of the introduction page to the “Personal Circumstances” section. The student is reminded that the information they provide can affect their eligibility for federal student aid and that additional information may be required based on the answers given.">
            <a:extLst>
              <a:ext uri="{FF2B5EF4-FFF2-40B4-BE49-F238E27FC236}">
                <a16:creationId xmlns:a16="http://schemas.microsoft.com/office/drawing/2014/main" id="{0CE18017-A6ED-9FC0-0429-35C7FD05E0D6}"/>
              </a:ext>
            </a:extLst>
          </p:cNvPr>
          <p:cNvPicPr>
            <a:picLocks noChangeAspect="1"/>
          </p:cNvPicPr>
          <p:nvPr/>
        </p:nvPicPr>
        <p:blipFill>
          <a:blip r:embed="rId3"/>
          <a:stretch>
            <a:fillRect/>
          </a:stretch>
        </p:blipFill>
        <p:spPr>
          <a:xfrm>
            <a:off x="5047130" y="1918853"/>
            <a:ext cx="6607519" cy="3020294"/>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16</a:t>
            </a:fld>
            <a:endParaRPr lang="en-US"/>
          </a:p>
        </p:txBody>
      </p:sp>
    </p:spTree>
    <p:extLst>
      <p:ext uri="{BB962C8B-B14F-4D97-AF65-F5344CB8AC3E}">
        <p14:creationId xmlns:p14="http://schemas.microsoft.com/office/powerpoint/2010/main" val="29836686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7832" y="5349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Sign and Submit Changes to the FAFSA Form </a:t>
            </a:r>
            <a:endParaRPr lang="en-US" sz="2400" dirty="0"/>
          </a:p>
        </p:txBody>
      </p:sp>
      <p:sp>
        <p:nvSpPr>
          <p:cNvPr id="3" name="TextBox 2">
            <a:extLst>
              <a:ext uri="{FF2B5EF4-FFF2-40B4-BE49-F238E27FC236}">
                <a16:creationId xmlns:a16="http://schemas.microsoft.com/office/drawing/2014/main" id="{71E5A73A-629E-2880-D374-F4034691DC8E}"/>
              </a:ext>
            </a:extLst>
          </p:cNvPr>
          <p:cNvSpPr txBox="1"/>
          <p:nvPr/>
        </p:nvSpPr>
        <p:spPr>
          <a:xfrm>
            <a:off x="695244" y="1718685"/>
            <a:ext cx="4460956"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On this page, the student reviews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what they’ll agree to if they sign the form. </a:t>
            </a:r>
            <a:endParaRPr lang="en-US">
              <a:latin typeface="Arial" panose="020B0604020202020204" pitchFamily="34" charset="0"/>
              <a:cs typeface="Arial" panose="020B0604020202020204" pitchFamily="34" charset="0"/>
            </a:endParaRPr>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621A543C-C1C3-54E1-B335-977DFBB54DCD}"/>
              </a:ext>
            </a:extLst>
          </p:cNvPr>
          <p:cNvPicPr>
            <a:picLocks noChangeAspect="1"/>
          </p:cNvPicPr>
          <p:nvPr/>
        </p:nvPicPr>
        <p:blipFill>
          <a:blip r:embed="rId3"/>
          <a:stretch>
            <a:fillRect/>
          </a:stretch>
        </p:blipFill>
        <p:spPr>
          <a:xfrm>
            <a:off x="5406854" y="1449658"/>
            <a:ext cx="5838780" cy="512956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160</a:t>
            </a:fld>
            <a:endParaRPr lang="en-US"/>
          </a:p>
        </p:txBody>
      </p:sp>
    </p:spTree>
    <p:extLst>
      <p:ext uri="{BB962C8B-B14F-4D97-AF65-F5344CB8AC3E}">
        <p14:creationId xmlns:p14="http://schemas.microsoft.com/office/powerpoint/2010/main" val="25693024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6937" y="53852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Sign and Submit Changes to the FAFSA Form (Continued)</a:t>
            </a:r>
            <a:endParaRPr lang="en-US" sz="2400"/>
          </a:p>
        </p:txBody>
      </p:sp>
      <p:sp>
        <p:nvSpPr>
          <p:cNvPr id="2" name="TextBox 1">
            <a:extLst>
              <a:ext uri="{FF2B5EF4-FFF2-40B4-BE49-F238E27FC236}">
                <a16:creationId xmlns:a16="http://schemas.microsoft.com/office/drawing/2014/main" id="{58EE76FC-9E2E-9900-5D34-28D9EB9CFA5E}"/>
              </a:ext>
            </a:extLst>
          </p:cNvPr>
          <p:cNvSpPr txBox="1"/>
          <p:nvPr/>
        </p:nvSpPr>
        <p:spPr>
          <a:xfrm>
            <a:off x="668709" y="1686612"/>
            <a:ext cx="3647179" cy="2949525"/>
          </a:xfrm>
          <a:prstGeom prst="rect">
            <a:avLst/>
          </a:prstGeom>
          <a:noFill/>
        </p:spPr>
        <p:txBody>
          <a:bodyPr wrap="square" rtlCol="0">
            <a:spAutoFit/>
          </a:bodyPr>
          <a:lstStyle/>
          <a:p>
            <a:pPr>
              <a:lnSpc>
                <a:spcPct val="150000"/>
              </a:lnSpc>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signing, the student is able to resubmit their section of the FAFSA form.</a:t>
            </a:r>
            <a:endParaRPr lang="en-US">
              <a:latin typeface="Arial" panose="020B0604020202020204" pitchFamily="34" charset="0"/>
              <a:cs typeface="Arial" panose="020B0604020202020204" pitchFamily="34" charset="0"/>
            </a:endParaRPr>
          </a:p>
        </p:txBody>
      </p:sp>
      <p:pic>
        <p:nvPicPr>
          <p:cNvPr id="3" name="Picture 2" descr="Screenshot continuation of the signature page, which lists the remaining terms and conditions that the student agrees to by signing the FAFSA form. A checkbox indicates the student agrees to the terms, and there is a button below that for the student to “Sign and Submit” the form.">
            <a:extLst>
              <a:ext uri="{FF2B5EF4-FFF2-40B4-BE49-F238E27FC236}">
                <a16:creationId xmlns:a16="http://schemas.microsoft.com/office/drawing/2014/main" id="{E3FCEDEE-0DE7-B21C-46CE-07ADDA39DD71}"/>
              </a:ext>
            </a:extLst>
          </p:cNvPr>
          <p:cNvPicPr>
            <a:picLocks noChangeAspect="1"/>
          </p:cNvPicPr>
          <p:nvPr/>
        </p:nvPicPr>
        <p:blipFill>
          <a:blip r:embed="rId3"/>
          <a:stretch>
            <a:fillRect/>
          </a:stretch>
        </p:blipFill>
        <p:spPr>
          <a:xfrm>
            <a:off x="5431850" y="1458951"/>
            <a:ext cx="4952447" cy="514814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161</a:t>
            </a:fld>
            <a:endParaRPr lang="en-US"/>
          </a:p>
        </p:txBody>
      </p:sp>
    </p:spTree>
    <p:extLst>
      <p:ext uri="{BB962C8B-B14F-4D97-AF65-F5344CB8AC3E}">
        <p14:creationId xmlns:p14="http://schemas.microsoft.com/office/powerpoint/2010/main" val="27952914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Add Schools Confirmation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82751" y="1714500"/>
            <a:ext cx="485807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After the student has submitted their correction, they are presented the confirmation page. This page displays information for the student about next steps, including tracking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a:t>
            </a:r>
          </a:p>
        </p:txBody>
      </p:sp>
      <p:pic>
        <p:nvPicPr>
          <p:cNvPr id="3" name="Picture 2" descr="Screenshot of the correction confirmation page, informing the student that the changes to their FAFSA form have been submitted. On this page, the student is provided with their completion date, their date release number, and an estimation of their Student Aid Index. Below that, the student is informed that they may be eligible for a Federal Pell Grant. The page also informs the student of next steps. This includes checking for an email confirmation and a notification that their FAFSA form has been processed and sent to the schools they listed. The student is also reminded that schools may contact them for additional information and will contact the student with a financial aid offer. Below that, the student has the option to select “View Status” to track and manage their FAFSA form. ">
            <a:extLst>
              <a:ext uri="{FF2B5EF4-FFF2-40B4-BE49-F238E27FC236}">
                <a16:creationId xmlns:a16="http://schemas.microsoft.com/office/drawing/2014/main" id="{9E78ECBD-AE73-4A1D-BC28-D43FBCC3B03C}"/>
              </a:ext>
            </a:extLst>
          </p:cNvPr>
          <p:cNvPicPr>
            <a:picLocks noChangeAspect="1"/>
          </p:cNvPicPr>
          <p:nvPr/>
        </p:nvPicPr>
        <p:blipFill>
          <a:blip r:embed="rId3"/>
          <a:stretch>
            <a:fillRect/>
          </a:stretch>
        </p:blipFill>
        <p:spPr>
          <a:xfrm>
            <a:off x="5909100" y="1449659"/>
            <a:ext cx="4862167" cy="5138854"/>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162</a:t>
            </a:fld>
            <a:endParaRPr lang="en-US"/>
          </a:p>
        </p:txBody>
      </p:sp>
    </p:spTree>
    <p:extLst>
      <p:ext uri="{BB962C8B-B14F-4D97-AF65-F5344CB8AC3E}">
        <p14:creationId xmlns:p14="http://schemas.microsoft.com/office/powerpoint/2010/main" val="5688925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dirty="0">
                <a:latin typeface="Oswald"/>
                <a:ea typeface="Noto Serif"/>
                <a:cs typeface="Noto Serif"/>
              </a:rPr>
              <a:t>Student Manages FAFSA</a:t>
            </a:r>
            <a:r>
              <a:rPr lang="en-US" sz="4800" cap="none" baseline="30000" dirty="0">
                <a:latin typeface="Oswald"/>
                <a:ea typeface="Noto Serif"/>
                <a:cs typeface="Noto Serif"/>
              </a:rPr>
              <a:t>®</a:t>
            </a:r>
            <a:r>
              <a:rPr lang="en-US" sz="4800" cap="none" dirty="0">
                <a:latin typeface="Oswald"/>
                <a:ea typeface="Noto Serif"/>
                <a:cs typeface="Noto Serif"/>
              </a:rPr>
              <a:t> Contributors</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582401" y="6301232"/>
            <a:ext cx="444890" cy="2983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163</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54144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941" y="1732942"/>
            <a:ext cx="4378779" cy="170303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To access </a:t>
            </a:r>
            <a:r>
              <a:rPr lang="en-US">
                <a:latin typeface="Arial" panose="020B0604020202020204" pitchFamily="34" charset="0"/>
                <a:cs typeface="Arial" panose="020B0604020202020204" pitchFamily="34" charset="0"/>
              </a:rPr>
              <a:t>an existing</a:t>
            </a:r>
            <a:r>
              <a:rPr lang="en-US" b="0" i="0">
                <a:effectLst/>
                <a:latin typeface="Arial" panose="020B0604020202020204" pitchFamily="34" charset="0"/>
                <a:cs typeface="Arial" panose="020B0604020202020204" pitchFamily="34" charset="0"/>
              </a:rPr>
              <a:t> FAFSA</a:t>
            </a:r>
            <a:r>
              <a:rPr lang="en-US" b="0" i="0" baseline="30000">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form, the student is required to have an FSA ID (StudentAid.gov account username and password). </a:t>
            </a:r>
            <a:endParaRPr lang="en-US">
              <a:latin typeface="Arial" panose="020B0604020202020204" pitchFamily="34" charset="0"/>
              <a:cs typeface="Arial" panose="020B0604020202020204" pitchFamily="34" charset="0"/>
            </a:endParaRPr>
          </a:p>
        </p:txBody>
      </p:sp>
      <p:pic>
        <p:nvPicPr>
          <p:cNvPr id="6" name="Picture 5" descr="Screenshot of the Log In page. To access an existing FAFSA form, the student needs to log in to their StudentAid.gov account.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739198" y="1732942"/>
            <a:ext cx="5705091" cy="444545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164</a:t>
            </a:fld>
            <a:endParaRPr lang="en-US"/>
          </a:p>
        </p:txBody>
      </p:sp>
    </p:spTree>
    <p:extLst>
      <p:ext uri="{BB962C8B-B14F-4D97-AF65-F5344CB8AC3E}">
        <p14:creationId xmlns:p14="http://schemas.microsoft.com/office/powerpoint/2010/main" val="353116135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3144" y="54122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Dashboard</a:t>
            </a:r>
            <a:endParaRPr lang="en-US" altLang="en-US" sz="3600" b="1" i="0" u="none" strike="noStrike" kern="1200" cap="none" spc="0" normalizeH="0" baseline="0" noProof="0" dirty="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3547" y="1734296"/>
            <a:ext cx="4488053" cy="336502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account Dashboard, the student can see their most recent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activity under the "My Activity" section. In this scenario, the student has a processed 2025–26 FAFSA form. To see further information about this application, the student selects the application and is taken to the "Details" page.</a:t>
            </a:r>
          </a:p>
        </p:txBody>
      </p:sp>
      <p:pic>
        <p:nvPicPr>
          <p:cNvPr id="2" name="Picture 1" descr="Screenshot of the account Dashboard. The student's current federal loans and grants are listed under the My Aid header. Below that, under the My Activity header, the student's current FAFSA form is listed along with the processing status of the form. A hyperlink allows the student to &quot;View All Activity.&quot;">
            <a:extLst>
              <a:ext uri="{FF2B5EF4-FFF2-40B4-BE49-F238E27FC236}">
                <a16:creationId xmlns:a16="http://schemas.microsoft.com/office/drawing/2014/main" id="{95AF620E-8E57-21BD-9A9A-368EC6492810}"/>
              </a:ext>
            </a:extLst>
          </p:cNvPr>
          <p:cNvPicPr>
            <a:picLocks noChangeAspect="1"/>
          </p:cNvPicPr>
          <p:nvPr/>
        </p:nvPicPr>
        <p:blipFill>
          <a:blip r:embed="rId3"/>
          <a:stretch>
            <a:fillRect/>
          </a:stretch>
        </p:blipFill>
        <p:spPr>
          <a:xfrm>
            <a:off x="5474921" y="1730963"/>
            <a:ext cx="5974084" cy="4355630"/>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165</a:t>
            </a:fld>
            <a:endParaRPr lang="en-US"/>
          </a:p>
        </p:txBody>
      </p:sp>
    </p:spTree>
    <p:extLst>
      <p:ext uri="{BB962C8B-B14F-4D97-AF65-F5344CB8AC3E}">
        <p14:creationId xmlns:p14="http://schemas.microsoft.com/office/powerpoint/2010/main" val="9351892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Details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4632696" cy="4611519"/>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"Details" page, the student sees information related to their processed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such as when it was started and processed, their FAFSA Submission Summary, and additional resources. If a required contributor was invited to the student’s form, the student can select "Edit Contributor Information" within the "Actions" menu. This option allows the student to resend the invitation if they provided the wrong information for their contributor.</a:t>
            </a:r>
          </a:p>
        </p:txBody>
      </p:sp>
      <p:pic>
        <p:nvPicPr>
          <p:cNvPr id="3" name="Picture 2" descr="Screenshot of the “FAFSA Details” page. The student’s FAFSA information is displayed, including their name, submission number, and submission type. A status tracker details the date the FAFSA form was started, the date it was submitted, and the date it was processed, and below that, a button allows the student to view their FAFSA Submission Summary. An “Actions” button at the top of the page gives the student the option to “Add or Remove Schools,” “Edit Contributor Information,” “Make Corrections,” and “View FAFSA Submission Summary.”">
            <a:extLst>
              <a:ext uri="{FF2B5EF4-FFF2-40B4-BE49-F238E27FC236}">
                <a16:creationId xmlns:a16="http://schemas.microsoft.com/office/drawing/2014/main" id="{F0D88337-BC78-27CD-B6A6-39E7015A26BE}"/>
              </a:ext>
            </a:extLst>
          </p:cNvPr>
          <p:cNvPicPr>
            <a:picLocks noChangeAspect="1"/>
          </p:cNvPicPr>
          <p:nvPr/>
        </p:nvPicPr>
        <p:blipFill>
          <a:blip r:embed="rId3"/>
          <a:stretch>
            <a:fillRect/>
          </a:stretch>
        </p:blipFill>
        <p:spPr>
          <a:xfrm>
            <a:off x="5533013" y="1712148"/>
            <a:ext cx="5763826" cy="482600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166</a:t>
            </a:fld>
            <a:endParaRPr lang="en-US"/>
          </a:p>
        </p:txBody>
      </p:sp>
    </p:spTree>
    <p:extLst>
      <p:ext uri="{BB962C8B-B14F-4D97-AF65-F5344CB8AC3E}">
        <p14:creationId xmlns:p14="http://schemas.microsoft.com/office/powerpoint/2010/main" val="19960516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Details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3186668"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Farther down the "Details" page, the student sees their invited contributor(s), selected school(s), and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submission history. In this scenario, the student selects "Edit Contributor Information" within the "Actions" menu to resend an invitation to their spouse.</a:t>
            </a:r>
          </a:p>
        </p:txBody>
      </p:sp>
      <p:pic>
        <p:nvPicPr>
          <p:cNvPr id="3" name="Picture 2" descr="Screenshot continuation of the “FAFSA Details” page. Next steps are displayed for the student to review. Below that, information about the contributor that the student invited to their form is display, including the contributor's name, role, the date they were added to the FAFSA form, and the status of their sections of the FAFSA form.">
            <a:extLst>
              <a:ext uri="{FF2B5EF4-FFF2-40B4-BE49-F238E27FC236}">
                <a16:creationId xmlns:a16="http://schemas.microsoft.com/office/drawing/2014/main" id="{BFE56A77-7A23-0600-FFEF-E37129DEB51B}"/>
              </a:ext>
            </a:extLst>
          </p:cNvPr>
          <p:cNvPicPr>
            <a:picLocks noChangeAspect="1"/>
          </p:cNvPicPr>
          <p:nvPr/>
        </p:nvPicPr>
        <p:blipFill>
          <a:blip r:embed="rId3"/>
          <a:stretch>
            <a:fillRect/>
          </a:stretch>
        </p:blipFill>
        <p:spPr>
          <a:xfrm>
            <a:off x="3885142" y="1559455"/>
            <a:ext cx="3702051" cy="2712510"/>
          </a:xfrm>
          <a:prstGeom prst="rect">
            <a:avLst/>
          </a:prstGeom>
          <a:ln>
            <a:solidFill>
              <a:schemeClr val="tx1"/>
            </a:solidFill>
          </a:ln>
        </p:spPr>
      </p:pic>
      <p:pic>
        <p:nvPicPr>
          <p:cNvPr id="4" name="Picture 3" descr="Screenshot continuation of the “FAFSA Details” page. The schools that the student selected on their FAFSA form are listed. Below that, the FAFSA submission history provides information, including date submitted, name of submitter, submission type, submission number, and actions included about the student’s most recent FAFSA form.">
            <a:extLst>
              <a:ext uri="{FF2B5EF4-FFF2-40B4-BE49-F238E27FC236}">
                <a16:creationId xmlns:a16="http://schemas.microsoft.com/office/drawing/2014/main" id="{D191A322-8337-61DE-FD0C-E7F0CC72A28A}"/>
              </a:ext>
            </a:extLst>
          </p:cNvPr>
          <p:cNvPicPr>
            <a:picLocks noChangeAspect="1"/>
          </p:cNvPicPr>
          <p:nvPr/>
        </p:nvPicPr>
        <p:blipFill>
          <a:blip r:embed="rId4"/>
          <a:stretch>
            <a:fillRect/>
          </a:stretch>
        </p:blipFill>
        <p:spPr>
          <a:xfrm>
            <a:off x="7736417" y="1556809"/>
            <a:ext cx="4212167" cy="463338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167</a:t>
            </a:fld>
            <a:endParaRPr lang="en-US"/>
          </a:p>
        </p:txBody>
      </p:sp>
    </p:spTree>
    <p:extLst>
      <p:ext uri="{BB962C8B-B14F-4D97-AF65-F5344CB8AC3E}">
        <p14:creationId xmlns:p14="http://schemas.microsoft.com/office/powerpoint/2010/main" val="26819638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a:t>
            </a:r>
            <a:r>
              <a:rPr lang="en-US" altLang="en-US" sz="3600" b="1" i="0" u="none" strike="noStrike" kern="1200" cap="none" spc="0" normalizeH="0" baseline="0" noProof="0">
                <a:ln>
                  <a:noFill/>
                </a:ln>
                <a:effectLst/>
                <a:uLnTx/>
                <a:uFillTx/>
                <a:latin typeface="Oswald"/>
              </a:rPr>
              <a:t> Onboarding</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a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they are taken through the FAFSA correction onboarding process. A correction should only be submitted if critical information was missing, incorrect information was provided, the student needs to update their selected school(s), and/or a correction was requested by a financial aid administrator.</a:t>
            </a:r>
          </a:p>
        </p:txBody>
      </p:sp>
      <p:pic>
        <p:nvPicPr>
          <p:cNvPr id="2" name="Picture 1" descr="Screenshot of the “Correct Your FAFSA Form” onboarding page. The student is informed that they should only update fields that are incorrect, that their eligibility for federal student aid and/or estimated aid amounts may change based on corrections made, and that schools may reach out for more information about corrections submitted. The student can select “Edit Contributor Information” to continue.">
            <a:extLst>
              <a:ext uri="{FF2B5EF4-FFF2-40B4-BE49-F238E27FC236}">
                <a16:creationId xmlns:a16="http://schemas.microsoft.com/office/drawing/2014/main" id="{12F52AF6-4F30-050C-4421-2B4360B8C655}"/>
              </a:ext>
            </a:extLst>
          </p:cNvPr>
          <p:cNvPicPr>
            <a:picLocks noChangeAspect="1"/>
          </p:cNvPicPr>
          <p:nvPr/>
        </p:nvPicPr>
        <p:blipFill>
          <a:blip r:embed="rId3"/>
          <a:stretch>
            <a:fillRect/>
          </a:stretch>
        </p:blipFill>
        <p:spPr>
          <a:xfrm>
            <a:off x="5400559" y="1930439"/>
            <a:ext cx="5897834" cy="299712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168</a:t>
            </a:fld>
            <a:endParaRPr lang="en-US"/>
          </a:p>
        </p:txBody>
      </p:sp>
    </p:spTree>
    <p:extLst>
      <p:ext uri="{BB962C8B-B14F-4D97-AF65-F5344CB8AC3E}">
        <p14:creationId xmlns:p14="http://schemas.microsoft.com/office/powerpoint/2010/main" val="380878976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Update Contributor</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521467"/>
            <a:ext cx="11135853" cy="1703030"/>
          </a:xfrm>
          <a:prstGeom prst="rect">
            <a:avLst/>
          </a:prstGeom>
          <a:noFill/>
        </p:spPr>
        <p:txBody>
          <a:bodyPr wrap="square" rtlCol="0">
            <a:spAutoFit/>
          </a:bodyPr>
          <a:lstStyle/>
          <a:p>
            <a:pPr>
              <a:lnSpc>
                <a:spcPct val="150000"/>
              </a:lnSpc>
            </a:pPr>
            <a:r>
              <a:rPr lang="en-US"/>
              <a:t>This page displays the invitation(s) that were sent on the processed form. When the student selects "Update Information" on their spouse’s invitation, a message displays informing the student that if they choose to update their spouse’s information, their spouse’s section will be reset on their FAFSA</a:t>
            </a:r>
            <a:r>
              <a:rPr lang="en-US" baseline="30000"/>
              <a:t>®</a:t>
            </a:r>
            <a:r>
              <a:rPr lang="en-US"/>
              <a:t> form and a new invitation will be sent. The student selects "Confirm."</a:t>
            </a:r>
          </a:p>
        </p:txBody>
      </p:sp>
      <p:pic>
        <p:nvPicPr>
          <p:cNvPr id="6" name="Picture 5" descr="Screenshot of the “Manage the Contributor” section. The student is reminded that their listed individual is a contributor they want to provide information on their FAFSA form. They are instructed to select the “Update Information” button to edit their contributor’s information, which will reset the contributor section and require the contributor to reenter their information. ">
            <a:extLst>
              <a:ext uri="{FF2B5EF4-FFF2-40B4-BE49-F238E27FC236}">
                <a16:creationId xmlns:a16="http://schemas.microsoft.com/office/drawing/2014/main" id="{471569C4-8128-AD9B-047A-588D681FADE0}"/>
              </a:ext>
            </a:extLst>
          </p:cNvPr>
          <p:cNvPicPr>
            <a:picLocks noChangeAspect="1"/>
          </p:cNvPicPr>
          <p:nvPr/>
        </p:nvPicPr>
        <p:blipFill>
          <a:blip r:embed="rId3"/>
          <a:stretch>
            <a:fillRect/>
          </a:stretch>
        </p:blipFill>
        <p:spPr>
          <a:xfrm>
            <a:off x="1202473" y="3369643"/>
            <a:ext cx="4657493" cy="3333983"/>
          </a:xfrm>
          <a:prstGeom prst="rect">
            <a:avLst/>
          </a:prstGeom>
          <a:ln>
            <a:solidFill>
              <a:schemeClr val="tx1"/>
            </a:solidFill>
          </a:ln>
        </p:spPr>
      </p:pic>
      <p:pic>
        <p:nvPicPr>
          <p:cNvPr id="7" name="Picture 6" descr="Screenshot continuation of the “Manage the Contributor” section. After the student selects “Update Information” for their contributor, a pop up tells the student that their contributor can update their own contact information by logging in and that the student should only edit the contributor information if they want to re-send the invite and delete the current contributor information. ">
            <a:extLst>
              <a:ext uri="{FF2B5EF4-FFF2-40B4-BE49-F238E27FC236}">
                <a16:creationId xmlns:a16="http://schemas.microsoft.com/office/drawing/2014/main" id="{3073A1A2-BCB1-C703-8439-72B924274165}"/>
              </a:ext>
            </a:extLst>
          </p:cNvPr>
          <p:cNvPicPr>
            <a:picLocks noChangeAspect="1"/>
          </p:cNvPicPr>
          <p:nvPr/>
        </p:nvPicPr>
        <p:blipFill>
          <a:blip r:embed="rId4"/>
          <a:stretch>
            <a:fillRect/>
          </a:stretch>
        </p:blipFill>
        <p:spPr>
          <a:xfrm>
            <a:off x="6242127" y="3374172"/>
            <a:ext cx="4521356" cy="3324923"/>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169</a:t>
            </a:fld>
            <a:endParaRPr lang="en-US"/>
          </a:p>
        </p:txBody>
      </p:sp>
    </p:spTree>
    <p:extLst>
      <p:ext uri="{BB962C8B-B14F-4D97-AF65-F5344CB8AC3E}">
        <p14:creationId xmlns:p14="http://schemas.microsoft.com/office/powerpoint/2010/main" val="2938331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Marital Status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4486356"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marital status. The student selects the "Single (never married)" option. </a:t>
            </a:r>
            <a:endParaRPr lang="en-US">
              <a:latin typeface="Arial"/>
            </a:endParaRPr>
          </a:p>
        </p:txBody>
      </p:sp>
      <p:pic>
        <p:nvPicPr>
          <p:cNvPr id="8" name="Picture 7" descr="Screenshot of the first page of the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9E832812-190E-4F07-D1D5-04D988812127}"/>
              </a:ext>
            </a:extLst>
          </p:cNvPr>
          <p:cNvPicPr>
            <a:picLocks noChangeAspect="1"/>
          </p:cNvPicPr>
          <p:nvPr/>
        </p:nvPicPr>
        <p:blipFill>
          <a:blip r:embed="rId3"/>
          <a:stretch>
            <a:fillRect/>
          </a:stretch>
        </p:blipFill>
        <p:spPr>
          <a:xfrm>
            <a:off x="5254691" y="1726033"/>
            <a:ext cx="5881395" cy="4214583"/>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17</a:t>
            </a:fld>
            <a:endParaRPr lang="en-US"/>
          </a:p>
        </p:txBody>
      </p:sp>
    </p:spTree>
    <p:extLst>
      <p:ext uri="{BB962C8B-B14F-4D97-AF65-F5344CB8AC3E}">
        <p14:creationId xmlns:p14="http://schemas.microsoft.com/office/powerpoint/2010/main" val="284588674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620153"/>
            <a:ext cx="1136131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Update Contributor Details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728296"/>
            <a:ext cx="4695213" cy="3780522"/>
          </a:xfrm>
          <a:prstGeom prst="rect">
            <a:avLst/>
          </a:prstGeom>
          <a:noFill/>
        </p:spPr>
        <p:txBody>
          <a:bodyPr wrap="square" lIns="91440" tIns="45720" rIns="91440" bIns="45720" rtlCol="0" anchor="t">
            <a:spAutoFit/>
          </a:bodyPr>
          <a:lstStyle/>
          <a:p>
            <a:pPr>
              <a:lnSpc>
                <a:spcPct val="150000"/>
              </a:lnSpc>
            </a:pPr>
            <a:r>
              <a:rPr lang="en-US"/>
              <a:t>The student is able to provide information for their new spouse and send a new invitation. As a result, the information provided in the student spouse section will be reset. The new student spouse will have to accept the new invitation, provide consent and approval (if not previously provided), and provide their signature for the student’s FAFSA</a:t>
            </a:r>
            <a:r>
              <a:rPr lang="en-US" baseline="30000"/>
              <a:t>®</a:t>
            </a:r>
            <a:r>
              <a:rPr lang="en-US"/>
              <a:t> form to be processed successfully. </a:t>
            </a:r>
          </a:p>
        </p:txBody>
      </p:sp>
      <p:pic>
        <p:nvPicPr>
          <p:cNvPr id="3" name="Picture 2" descr="Screenshot continuation of the “Manage the Contributor” page, which allows the student to update the personal information of the student spouse. The student is reminded that by updating this information, anything that student spouse has already entered on the FAFSA form will be deleted. Text boxes below that ask the student to provide the student spouse’s name.">
            <a:extLst>
              <a:ext uri="{FF2B5EF4-FFF2-40B4-BE49-F238E27FC236}">
                <a16:creationId xmlns:a16="http://schemas.microsoft.com/office/drawing/2014/main" id="{A9052335-D5D1-A65A-6A56-4B477846CF75}"/>
              </a:ext>
            </a:extLst>
          </p:cNvPr>
          <p:cNvPicPr>
            <a:picLocks noChangeAspect="1"/>
          </p:cNvPicPr>
          <p:nvPr/>
        </p:nvPicPr>
        <p:blipFill>
          <a:blip r:embed="rId3"/>
          <a:stretch>
            <a:fillRect/>
          </a:stretch>
        </p:blipFill>
        <p:spPr>
          <a:xfrm>
            <a:off x="5762975" y="1719960"/>
            <a:ext cx="5117248" cy="4579666"/>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170</a:t>
            </a:fld>
            <a:endParaRPr lang="en-US"/>
          </a:p>
        </p:txBody>
      </p:sp>
    </p:spTree>
    <p:extLst>
      <p:ext uri="{BB962C8B-B14F-4D97-AF65-F5344CB8AC3E}">
        <p14:creationId xmlns:p14="http://schemas.microsoft.com/office/powerpoint/2010/main" val="676255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4533C-A80E-B0C6-DF9C-780587DC2EF4}"/>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81494EA-136B-1570-C5AD-B88A760C6C5B}"/>
              </a:ext>
            </a:extLst>
          </p:cNvPr>
          <p:cNvSpPr txBox="1">
            <a:spLocks noGrp="1"/>
          </p:cNvSpPr>
          <p:nvPr>
            <p:ph type="title" idx="4294967295"/>
          </p:nvPr>
        </p:nvSpPr>
        <p:spPr>
          <a:xfrm>
            <a:off x="656517" y="206496"/>
            <a:ext cx="990865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Update Contributor Details (Continued)</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3A0E2E74-1752-1356-86F1-34DD9BAB3129}"/>
              </a:ext>
            </a:extLst>
          </p:cNvPr>
          <p:cNvSpPr txBox="1"/>
          <p:nvPr/>
        </p:nvSpPr>
        <p:spPr>
          <a:xfrm>
            <a:off x="674229" y="1728296"/>
            <a:ext cx="4369259" cy="2118529"/>
          </a:xfrm>
          <a:prstGeom prst="rect">
            <a:avLst/>
          </a:prstGeom>
          <a:noFill/>
        </p:spPr>
        <p:txBody>
          <a:bodyPr wrap="square" rtlCol="0">
            <a:spAutoFit/>
          </a:bodyPr>
          <a:lstStyle/>
          <a:p>
            <a:pPr>
              <a:lnSpc>
                <a:spcPct val="150000"/>
              </a:lnSpc>
            </a:pPr>
            <a:r>
              <a:rPr lang="en-US"/>
              <a:t>The student provides the remaining information for their new spouse. To confirm the updated information and send the new contributor invite, the student selects "Invite Spouse."</a:t>
            </a:r>
          </a:p>
        </p:txBody>
      </p:sp>
      <p:pic>
        <p:nvPicPr>
          <p:cNvPr id="4" name="Picture 3" descr="Screenshot continuation of the “Manage the Contributor” page, which allows the student to update the personal information of the student spouse. There are text boxes to update the date of birth, Social Security number, and email address for the student spouse. Below, there is a button for the student to “Invite Spouse.”">
            <a:extLst>
              <a:ext uri="{FF2B5EF4-FFF2-40B4-BE49-F238E27FC236}">
                <a16:creationId xmlns:a16="http://schemas.microsoft.com/office/drawing/2014/main" id="{A2EFB6EB-5433-0E99-9F78-183C37B2CDBA}"/>
              </a:ext>
            </a:extLst>
          </p:cNvPr>
          <p:cNvPicPr>
            <a:picLocks noChangeAspect="1"/>
          </p:cNvPicPr>
          <p:nvPr/>
        </p:nvPicPr>
        <p:blipFill>
          <a:blip r:embed="rId3"/>
          <a:stretch>
            <a:fillRect/>
          </a:stretch>
        </p:blipFill>
        <p:spPr>
          <a:xfrm>
            <a:off x="5341319" y="1849825"/>
            <a:ext cx="5821168" cy="4654472"/>
          </a:xfrm>
          <a:prstGeom prst="rect">
            <a:avLst/>
          </a:prstGeom>
          <a:ln>
            <a:solidFill>
              <a:schemeClr val="tx1"/>
            </a:solidFill>
          </a:ln>
        </p:spPr>
      </p:pic>
      <p:sp>
        <p:nvSpPr>
          <p:cNvPr id="5" name="Slide Number Placeholder 4">
            <a:extLst>
              <a:ext uri="{FF2B5EF4-FFF2-40B4-BE49-F238E27FC236}">
                <a16:creationId xmlns:a16="http://schemas.microsoft.com/office/drawing/2014/main" id="{A4A7991A-2E85-8491-9630-06950B935867}"/>
              </a:ext>
            </a:extLst>
          </p:cNvPr>
          <p:cNvSpPr>
            <a:spLocks noGrp="1"/>
          </p:cNvSpPr>
          <p:nvPr>
            <p:ph type="sldNum" sz="quarter" idx="4"/>
          </p:nvPr>
        </p:nvSpPr>
        <p:spPr/>
        <p:txBody>
          <a:bodyPr/>
          <a:lstStyle/>
          <a:p>
            <a:fld id="{234755BD-B4AC-9044-BCE4-27904766F8BB}" type="slidenum">
              <a:rPr lang="en-US" smtClean="0"/>
              <a:pPr/>
              <a:t>171</a:t>
            </a:fld>
            <a:endParaRPr lang="en-US"/>
          </a:p>
        </p:txBody>
      </p:sp>
    </p:spTree>
    <p:extLst>
      <p:ext uri="{BB962C8B-B14F-4D97-AF65-F5344CB8AC3E}">
        <p14:creationId xmlns:p14="http://schemas.microsoft.com/office/powerpoint/2010/main" val="190476957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36114-9C81-64BC-E706-5A35141EE4F5}"/>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F5CC6B-9063-277B-3A65-0959112B16F4}"/>
              </a:ext>
            </a:extLst>
          </p:cNvPr>
          <p:cNvSpPr txBox="1">
            <a:spLocks noGrp="1"/>
          </p:cNvSpPr>
          <p:nvPr>
            <p:ph type="title" idx="4294967295"/>
          </p:nvPr>
        </p:nvSpPr>
        <p:spPr>
          <a:xfrm>
            <a:off x="674229" y="491803"/>
            <a:ext cx="990865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Invite Sent </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16489DD1-0851-1300-BFFA-404808670D11}"/>
              </a:ext>
            </a:extLst>
          </p:cNvPr>
          <p:cNvSpPr txBox="1"/>
          <p:nvPr/>
        </p:nvSpPr>
        <p:spPr>
          <a:xfrm>
            <a:off x="674229" y="1728296"/>
            <a:ext cx="4365857" cy="2949462"/>
          </a:xfrm>
          <a:prstGeom prst="rect">
            <a:avLst/>
          </a:prstGeom>
          <a:noFill/>
        </p:spPr>
        <p:txBody>
          <a:bodyPr wrap="square" lIns="91440" tIns="45720" rIns="91440" bIns="45720" rtlCol="0" anchor="t">
            <a:spAutoFit/>
          </a:bodyPr>
          <a:lstStyle/>
          <a:p>
            <a:pPr>
              <a:lnSpc>
                <a:spcPct val="150000"/>
              </a:lnSpc>
            </a:pPr>
            <a:r>
              <a:rPr lang="en-US"/>
              <a:t>This page informs the student that the invite to their new spouse has been sent. The student spouse will receive an email inviting them to enter the FAFSA</a:t>
            </a:r>
            <a:r>
              <a:rPr lang="en-US" baseline="30000"/>
              <a:t>®</a:t>
            </a:r>
            <a:r>
              <a:rPr lang="en-US"/>
              <a:t> form to complete their required sections. The student closes their FAFSA correction by selecting "Exit."</a:t>
            </a:r>
            <a:endParaRPr lang="en-US" strike="sngStrike">
              <a:cs typeface="Arial"/>
            </a:endParaRPr>
          </a:p>
        </p:txBody>
      </p:sp>
      <p:pic>
        <p:nvPicPr>
          <p:cNvPr id="3" name="Picture 2" descr="Screenshot continuation of the “Manage the Contributor” page, which informs the student that a contributor invite has been sent to the student spouse. A button at the bottom allows the student to “Exit” their FAFSA form.">
            <a:extLst>
              <a:ext uri="{FF2B5EF4-FFF2-40B4-BE49-F238E27FC236}">
                <a16:creationId xmlns:a16="http://schemas.microsoft.com/office/drawing/2014/main" id="{D2ABB33E-B004-4C1B-C408-EFD458CDD606}"/>
              </a:ext>
            </a:extLst>
          </p:cNvPr>
          <p:cNvPicPr>
            <a:picLocks noChangeAspect="1"/>
          </p:cNvPicPr>
          <p:nvPr/>
        </p:nvPicPr>
        <p:blipFill>
          <a:blip r:embed="rId3"/>
          <a:stretch>
            <a:fillRect/>
          </a:stretch>
        </p:blipFill>
        <p:spPr>
          <a:xfrm>
            <a:off x="5347824" y="1719031"/>
            <a:ext cx="5910379" cy="4126183"/>
          </a:xfrm>
          <a:prstGeom prst="rect">
            <a:avLst/>
          </a:prstGeom>
          <a:ln>
            <a:solidFill>
              <a:schemeClr val="tx1"/>
            </a:solidFill>
          </a:ln>
        </p:spPr>
      </p:pic>
      <p:sp>
        <p:nvSpPr>
          <p:cNvPr id="5" name="Slide Number Placeholder 4">
            <a:extLst>
              <a:ext uri="{FF2B5EF4-FFF2-40B4-BE49-F238E27FC236}">
                <a16:creationId xmlns:a16="http://schemas.microsoft.com/office/drawing/2014/main" id="{8B5603D9-F04C-F78E-9427-7A294DFB6F9E}"/>
              </a:ext>
            </a:extLst>
          </p:cNvPr>
          <p:cNvSpPr>
            <a:spLocks noGrp="1"/>
          </p:cNvSpPr>
          <p:nvPr>
            <p:ph type="sldNum" sz="quarter" idx="4"/>
          </p:nvPr>
        </p:nvSpPr>
        <p:spPr/>
        <p:txBody>
          <a:bodyPr/>
          <a:lstStyle/>
          <a:p>
            <a:fld id="{234755BD-B4AC-9044-BCE4-27904766F8BB}" type="slidenum">
              <a:rPr lang="en-US" smtClean="0"/>
              <a:pPr/>
              <a:t>172</a:t>
            </a:fld>
            <a:endParaRPr lang="en-US"/>
          </a:p>
        </p:txBody>
      </p:sp>
    </p:spTree>
    <p:extLst>
      <p:ext uri="{BB962C8B-B14F-4D97-AF65-F5344CB8AC3E}">
        <p14:creationId xmlns:p14="http://schemas.microsoft.com/office/powerpoint/2010/main" val="4094024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Correction Details</a:t>
            </a:r>
            <a:endParaRPr lang="en-US" sz="2800" dirty="0">
              <a:ea typeface="+mn-ea"/>
              <a:cs typeface="+mn-cs"/>
            </a:endParaRPr>
          </a:p>
        </p:txBody>
      </p:sp>
      <p:sp>
        <p:nvSpPr>
          <p:cNvPr id="4" name="TextBox 3">
            <a:extLst>
              <a:ext uri="{FF2B5EF4-FFF2-40B4-BE49-F238E27FC236}">
                <a16:creationId xmlns:a16="http://schemas.microsoft.com/office/drawing/2014/main" id="{DA44174C-3112-0D2B-7FD9-9CBD3B74C36F}"/>
              </a:ext>
            </a:extLst>
          </p:cNvPr>
          <p:cNvSpPr txBox="1"/>
          <p:nvPr/>
        </p:nvSpPr>
        <p:spPr>
          <a:xfrm>
            <a:off x="656517" y="1690287"/>
            <a:ext cx="4358543" cy="3780522"/>
          </a:xfrm>
          <a:prstGeom prst="rect">
            <a:avLst/>
          </a:prstGeom>
          <a:noFill/>
        </p:spPr>
        <p:txBody>
          <a:bodyPr wrap="square" lIns="91440" tIns="45720" rIns="91440" bIns="45720" anchor="t">
            <a:spAutoFit/>
          </a:bodyPr>
          <a:lstStyle/>
          <a:p>
            <a:pPr>
              <a:lnSpc>
                <a:spcPct val="150000"/>
              </a:lnSpc>
            </a:pPr>
            <a:r>
              <a:rPr lang="en-US">
                <a:latin typeface="Arial" panose="020B0604020202020204" pitchFamily="34" charset="0"/>
                <a:cs typeface="Arial" panose="020B0604020202020204" pitchFamily="34" charset="0"/>
              </a:rPr>
              <a:t>After updating contributor information and exiting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 returns to the "Details" page. The student sees information related to their FAFSA correction. In this scenario, the student chooses to return to their form and enter the student spouse section. To begin this process, the student selects "Edit Form."</a:t>
            </a:r>
          </a:p>
          <a:p>
            <a:pPr>
              <a:lnSpc>
                <a:spcPct val="150000"/>
              </a:lnSpc>
            </a:pPr>
            <a:endParaRPr lang="en-US">
              <a:cs typeface="Arial"/>
            </a:endParaRPr>
          </a:p>
        </p:txBody>
      </p:sp>
      <p:pic>
        <p:nvPicPr>
          <p:cNvPr id="3" name="Picture 2" descr="Screenshot of the “FAFSA Details” page. Information about the student’s FAFSA correction is displayed, including their name and the date the correction was started. A status tracker details the date the FAFSA correction was started, the date it was submitted, and the date it was processed. The student has the option to select the “Actions” button or the “Edit Form” button at the top of the page.">
            <a:extLst>
              <a:ext uri="{FF2B5EF4-FFF2-40B4-BE49-F238E27FC236}">
                <a16:creationId xmlns:a16="http://schemas.microsoft.com/office/drawing/2014/main" id="{40A70308-6A2C-6F9A-7DA4-A1BB5D0DAFCA}"/>
              </a:ext>
            </a:extLst>
          </p:cNvPr>
          <p:cNvPicPr>
            <a:picLocks noChangeAspect="1"/>
          </p:cNvPicPr>
          <p:nvPr/>
        </p:nvPicPr>
        <p:blipFill>
          <a:blip r:embed="rId3"/>
          <a:stretch>
            <a:fillRect/>
          </a:stretch>
        </p:blipFill>
        <p:spPr>
          <a:xfrm>
            <a:off x="6135378" y="1865971"/>
            <a:ext cx="5301708" cy="4640766"/>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173</a:t>
            </a:fld>
            <a:endParaRPr lang="en-US"/>
          </a:p>
        </p:txBody>
      </p:sp>
    </p:spTree>
    <p:extLst>
      <p:ext uri="{BB962C8B-B14F-4D97-AF65-F5344CB8AC3E}">
        <p14:creationId xmlns:p14="http://schemas.microsoft.com/office/powerpoint/2010/main" val="27198700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728" y="53761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a:t>
            </a: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 </a:t>
            </a:r>
            <a:r>
              <a:rPr lang="en-US" altLang="en-US" sz="3600" cap="none" spc="0" dirty="0">
                <a:latin typeface="Oswald"/>
              </a:rPr>
              <a:t>Section Summary</a:t>
            </a:r>
            <a:endParaRPr kumimoji="0" lang="en-US" altLang="en-US" sz="3600" b="1" i="0" u="none" strike="noStrike" kern="1200" cap="none" spc="0" normalizeH="0" baseline="0" noProof="0" dirty="0">
              <a:ln>
                <a:noFill/>
              </a:ln>
              <a:solidFill>
                <a:schemeClr val="tx1"/>
              </a:solidFill>
              <a:effectLst/>
              <a:uLnTx/>
              <a:uFillTx/>
              <a:latin typeface="Oswald"/>
              <a:ea typeface="+mn-ea"/>
              <a:cs typeface="+mn-cs"/>
            </a:endParaRPr>
          </a:p>
        </p:txBody>
      </p:sp>
      <p:sp>
        <p:nvSpPr>
          <p:cNvPr id="4" name="TextBox 3">
            <a:extLst>
              <a:ext uri="{FF2B5EF4-FFF2-40B4-BE49-F238E27FC236}">
                <a16:creationId xmlns:a16="http://schemas.microsoft.com/office/drawing/2014/main" id="{DA44174C-3112-0D2B-7FD9-9CBD3B74C36F}"/>
              </a:ext>
            </a:extLst>
          </p:cNvPr>
          <p:cNvSpPr txBox="1"/>
          <p:nvPr/>
        </p:nvSpPr>
        <p:spPr>
          <a:xfrm>
            <a:off x="656517" y="1690287"/>
            <a:ext cx="4358543" cy="1703030"/>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After selecting "Edit Form," the student reenters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 "Section Summary" page displays all the sections of the student’s FAFSA form. </a:t>
            </a:r>
          </a:p>
        </p:txBody>
      </p:sp>
      <p:pic>
        <p:nvPicPr>
          <p:cNvPr id="3" name="Picture 2" descr="Screenshot of the Section Summary page. The first three completed sections of the FAFSA form are displayed. The student can select an “Enter Section” button beside each section.">
            <a:extLst>
              <a:ext uri="{FF2B5EF4-FFF2-40B4-BE49-F238E27FC236}">
                <a16:creationId xmlns:a16="http://schemas.microsoft.com/office/drawing/2014/main" id="{B018BA90-23AC-E722-3405-0FECD8A83EA5}"/>
              </a:ext>
            </a:extLst>
          </p:cNvPr>
          <p:cNvPicPr>
            <a:picLocks noChangeAspect="1"/>
          </p:cNvPicPr>
          <p:nvPr/>
        </p:nvPicPr>
        <p:blipFill>
          <a:blip r:embed="rId3"/>
          <a:stretch>
            <a:fillRect/>
          </a:stretch>
        </p:blipFill>
        <p:spPr>
          <a:xfrm>
            <a:off x="5253038" y="1452446"/>
            <a:ext cx="6322974" cy="4603595"/>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174</a:t>
            </a:fld>
            <a:endParaRPr lang="en-US"/>
          </a:p>
        </p:txBody>
      </p:sp>
    </p:spTree>
    <p:extLst>
      <p:ext uri="{BB962C8B-B14F-4D97-AF65-F5344CB8AC3E}">
        <p14:creationId xmlns:p14="http://schemas.microsoft.com/office/powerpoint/2010/main" val="41881844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4DAB35-6A63-949F-C6C7-CEB5E2672B0D}"/>
              </a:ext>
            </a:extLst>
          </p:cNvPr>
          <p:cNvSpPr txBox="1">
            <a:spLocks noGrp="1"/>
          </p:cNvSpPr>
          <p:nvPr>
            <p:ph type="title" idx="4294967295"/>
          </p:nvPr>
        </p:nvSpPr>
        <p:spPr>
          <a:xfrm>
            <a:off x="656518" y="587489"/>
            <a:ext cx="11426626"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Manage FAFSA</a:t>
            </a:r>
            <a:r>
              <a:rPr kumimoji="0" lang="en-US" altLang="en-US" sz="3600" b="1" i="0" u="none" strike="noStrike" kern="1200" cap="none" spc="0" normalizeH="0" baseline="30000" noProof="0" dirty="0">
                <a:ln>
                  <a:noFill/>
                </a:ln>
                <a:solidFill>
                  <a:schemeClr val="tx1"/>
                </a:solidFill>
                <a:effectLst/>
                <a:uLnTx/>
                <a:uFillTx/>
                <a:latin typeface="Oswald"/>
                <a:ea typeface="+mn-ea"/>
                <a:cs typeface="+mn-cs"/>
              </a:rPr>
              <a:t>®</a:t>
            </a: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 Contributors Section Summary (Continued)</a:t>
            </a:r>
          </a:p>
        </p:txBody>
      </p:sp>
      <p:sp>
        <p:nvSpPr>
          <p:cNvPr id="4" name="TextBox 3">
            <a:extLst>
              <a:ext uri="{FF2B5EF4-FFF2-40B4-BE49-F238E27FC236}">
                <a16:creationId xmlns:a16="http://schemas.microsoft.com/office/drawing/2014/main" id="{DA44174C-3112-0D2B-7FD9-9CBD3B74C36F}"/>
              </a:ext>
            </a:extLst>
          </p:cNvPr>
          <p:cNvSpPr txBox="1"/>
          <p:nvPr/>
        </p:nvSpPr>
        <p:spPr>
          <a:xfrm>
            <a:off x="656517" y="1690287"/>
            <a:ext cx="4358543" cy="2534027"/>
          </a:xfrm>
          <a:prstGeom prst="rect">
            <a:avLst/>
          </a:prstGeom>
          <a:noFill/>
        </p:spPr>
        <p:txBody>
          <a:bodyPr wrap="square" lIns="91440" tIns="45720" rIns="91440" bIns="45720" anchor="t">
            <a:spAutoFit/>
          </a:bodyPr>
          <a:lstStyle/>
          <a:p>
            <a:pPr>
              <a:lnSpc>
                <a:spcPct val="150000"/>
              </a:lnSpc>
            </a:pPr>
            <a:r>
              <a:rPr lang="en-US">
                <a:cs typeface="Arial"/>
              </a:rPr>
              <a:t>This is a continuation of the "Section Summary" page. The remaining sections of the student’s FAFSA</a:t>
            </a:r>
            <a:r>
              <a:rPr lang="en-US" baseline="30000">
                <a:cs typeface="Arial"/>
              </a:rPr>
              <a:t>®</a:t>
            </a:r>
            <a:r>
              <a:rPr lang="en-US">
                <a:cs typeface="Arial"/>
              </a:rPr>
              <a:t> form are displayed. In this scenario, the student </a:t>
            </a:r>
            <a:r>
              <a:rPr lang="en-US">
                <a:latin typeface="Arial" panose="020B0604020202020204" pitchFamily="34" charset="0"/>
                <a:cs typeface="Arial" panose="020B0604020202020204" pitchFamily="34" charset="0"/>
              </a:rPr>
              <a:t>selects the hyperlink to "Provide Contributor Information." </a:t>
            </a:r>
            <a:endParaRPr lang="en-US">
              <a:cs typeface="Arial"/>
            </a:endParaRPr>
          </a:p>
        </p:txBody>
      </p:sp>
      <p:pic>
        <p:nvPicPr>
          <p:cNvPr id="8" name="Picture 7" descr="Screenshot continuation of the Section Summary page. The remaining two sections of the student’s FAFSA form are displayed. A hyperlink at the bottom of “Provide Contributor Information” allows the student to manually enter the contributor section. The student is reminded that it’s recommended that their spouse completes their own section, but they can select the hyperlink to proceed.">
            <a:extLst>
              <a:ext uri="{FF2B5EF4-FFF2-40B4-BE49-F238E27FC236}">
                <a16:creationId xmlns:a16="http://schemas.microsoft.com/office/drawing/2014/main" id="{4E059F34-0A35-E70C-E426-7DDCD2AFB71E}"/>
              </a:ext>
            </a:extLst>
          </p:cNvPr>
          <p:cNvPicPr>
            <a:picLocks noChangeAspect="1"/>
          </p:cNvPicPr>
          <p:nvPr/>
        </p:nvPicPr>
        <p:blipFill>
          <a:blip r:embed="rId3"/>
          <a:stretch>
            <a:fillRect/>
          </a:stretch>
        </p:blipFill>
        <p:spPr>
          <a:xfrm>
            <a:off x="5474900" y="1427356"/>
            <a:ext cx="5804907" cy="5220629"/>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175</a:t>
            </a:fld>
            <a:endParaRPr lang="en-US"/>
          </a:p>
        </p:txBody>
      </p:sp>
    </p:spTree>
    <p:extLst>
      <p:ext uri="{BB962C8B-B14F-4D97-AF65-F5344CB8AC3E}">
        <p14:creationId xmlns:p14="http://schemas.microsoft.com/office/powerpoint/2010/main" val="37199400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1983C-AAA9-2518-7199-E9DFC5112AB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658EC97-E139-302D-F966-7219091C4EB3}"/>
              </a:ext>
            </a:extLst>
          </p:cNvPr>
          <p:cNvSpPr txBox="1">
            <a:spLocks noGrp="1"/>
          </p:cNvSpPr>
          <p:nvPr>
            <p:ph type="title" idx="4294967295"/>
          </p:nvPr>
        </p:nvSpPr>
        <p:spPr>
          <a:xfrm>
            <a:off x="656517" y="620146"/>
            <a:ext cx="11262214"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Manage FAFSA</a:t>
            </a:r>
            <a:r>
              <a:rPr kumimoji="0" lang="en-US" altLang="en-US" sz="3600" b="1" i="0" u="none" strike="noStrike" kern="1200" cap="none" spc="0" normalizeH="0" baseline="30000" noProof="0" dirty="0">
                <a:ln>
                  <a:noFill/>
                </a:ln>
                <a:solidFill>
                  <a:schemeClr val="tx1"/>
                </a:solidFill>
                <a:effectLst/>
                <a:uLnTx/>
                <a:uFillTx/>
                <a:latin typeface="Oswald"/>
                <a:ea typeface="+mn-ea"/>
                <a:cs typeface="+mn-cs"/>
              </a:rPr>
              <a:t>®</a:t>
            </a: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 Contributors Section Summary (Pop-Up) 1</a:t>
            </a:r>
          </a:p>
        </p:txBody>
      </p:sp>
      <p:sp>
        <p:nvSpPr>
          <p:cNvPr id="7" name="TextBox 6">
            <a:extLst>
              <a:ext uri="{FF2B5EF4-FFF2-40B4-BE49-F238E27FC236}">
                <a16:creationId xmlns:a16="http://schemas.microsoft.com/office/drawing/2014/main" id="{D0465417-1C8B-F09B-F30D-96667DB20EE1}"/>
              </a:ext>
            </a:extLst>
          </p:cNvPr>
          <p:cNvSpPr txBox="1"/>
          <p:nvPr/>
        </p:nvSpPr>
        <p:spPr>
          <a:xfrm>
            <a:off x="656517" y="1690287"/>
            <a:ext cx="4358543" cy="3365024"/>
          </a:xfrm>
          <a:prstGeom prst="rect">
            <a:avLst/>
          </a:prstGeom>
          <a:noFill/>
        </p:spPr>
        <p:txBody>
          <a:bodyPr wrap="square" lIns="91440" tIns="45720" rIns="91440" bIns="45720" anchor="t">
            <a:spAutoFit/>
          </a:bodyPr>
          <a:lstStyle/>
          <a:p>
            <a:pPr>
              <a:lnSpc>
                <a:spcPct val="150000"/>
              </a:lnSpc>
            </a:pPr>
            <a:r>
              <a:rPr lang="en-US">
                <a:cs typeface="Arial"/>
              </a:rPr>
              <a:t>After the student selects "Provide Contributor Information," a message displays informing the student that their contributor will be required to review and sign the changes that the student makes to their contributor’s section(s). The student selects "Confirm Changes."</a:t>
            </a:r>
          </a:p>
          <a:p>
            <a:pPr>
              <a:lnSpc>
                <a:spcPct val="150000"/>
              </a:lnSpc>
            </a:pPr>
            <a:endParaRPr lang="en-US">
              <a:cs typeface="Arial"/>
            </a:endParaRPr>
          </a:p>
        </p:txBody>
      </p:sp>
      <p:pic>
        <p:nvPicPr>
          <p:cNvPr id="2" name="Picture 1" descr="Screenshot of the pop-up window that appears after a student selects to provide contributor information. The student is informed that contributors will need to review and sign the changes that the student makes. Buttons allow the student to “Cancel” or “Confirm Changes.”">
            <a:extLst>
              <a:ext uri="{FF2B5EF4-FFF2-40B4-BE49-F238E27FC236}">
                <a16:creationId xmlns:a16="http://schemas.microsoft.com/office/drawing/2014/main" id="{90B974DA-93FE-D28E-4B69-E48803C91D06}"/>
              </a:ext>
            </a:extLst>
          </p:cNvPr>
          <p:cNvPicPr>
            <a:picLocks noChangeAspect="1"/>
          </p:cNvPicPr>
          <p:nvPr/>
        </p:nvPicPr>
        <p:blipFill>
          <a:blip r:embed="rId3"/>
          <a:stretch>
            <a:fillRect/>
          </a:stretch>
        </p:blipFill>
        <p:spPr>
          <a:xfrm>
            <a:off x="5661335" y="1831472"/>
            <a:ext cx="5497087" cy="4728350"/>
          </a:xfrm>
          <a:prstGeom prst="rect">
            <a:avLst/>
          </a:prstGeom>
          <a:ln>
            <a:solidFill>
              <a:schemeClr val="tx1"/>
            </a:solidFill>
          </a:ln>
        </p:spPr>
      </p:pic>
      <p:sp>
        <p:nvSpPr>
          <p:cNvPr id="5" name="Slide Number Placeholder 4">
            <a:extLst>
              <a:ext uri="{FF2B5EF4-FFF2-40B4-BE49-F238E27FC236}">
                <a16:creationId xmlns:a16="http://schemas.microsoft.com/office/drawing/2014/main" id="{8EA87CB6-38A6-AB81-09F2-60D90E91C31A}"/>
              </a:ext>
            </a:extLst>
          </p:cNvPr>
          <p:cNvSpPr>
            <a:spLocks noGrp="1"/>
          </p:cNvSpPr>
          <p:nvPr>
            <p:ph type="sldNum" sz="quarter" idx="4"/>
          </p:nvPr>
        </p:nvSpPr>
        <p:spPr/>
        <p:txBody>
          <a:bodyPr/>
          <a:lstStyle/>
          <a:p>
            <a:fld id="{234755BD-B4AC-9044-BCE4-27904766F8BB}" type="slidenum">
              <a:rPr lang="en-US" smtClean="0"/>
              <a:pPr/>
              <a:t>176</a:t>
            </a:fld>
            <a:endParaRPr lang="en-US"/>
          </a:p>
        </p:txBody>
      </p:sp>
    </p:spTree>
    <p:extLst>
      <p:ext uri="{BB962C8B-B14F-4D97-AF65-F5344CB8AC3E}">
        <p14:creationId xmlns:p14="http://schemas.microsoft.com/office/powerpoint/2010/main" val="30648113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217374"/>
            <a:ext cx="910796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Section Summary</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1F7C15A8-0922-3EC4-9060-05FCA09C7E88}"/>
              </a:ext>
            </a:extLst>
          </p:cNvPr>
          <p:cNvSpPr txBox="1"/>
          <p:nvPr/>
        </p:nvSpPr>
        <p:spPr>
          <a:xfrm>
            <a:off x="656517" y="1683217"/>
            <a:ext cx="4226568" cy="3365024"/>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After the student confirms that they want to make updates to a contributor section, the "Section Summary" page displays all the sections belonging to the contributor(s), which in this case is the student spouse. The student selects to enter the "Student Spouse Financials" section. </a:t>
            </a:r>
            <a:endParaRPr lang="en-US"/>
          </a:p>
        </p:txBody>
      </p:sp>
      <p:pic>
        <p:nvPicPr>
          <p:cNvPr id="4" name="Picture 3" descr="Screenshot of the Section Summary page. The completed contributor financials section of the FAFSA form is displayed. The student can select “Enter Section” button beside the section.">
            <a:extLst>
              <a:ext uri="{FF2B5EF4-FFF2-40B4-BE49-F238E27FC236}">
                <a16:creationId xmlns:a16="http://schemas.microsoft.com/office/drawing/2014/main" id="{F2C7C9C0-28DA-4A60-8B26-BB677DA0A4CF}"/>
              </a:ext>
            </a:extLst>
          </p:cNvPr>
          <p:cNvPicPr>
            <a:picLocks noChangeAspect="1"/>
          </p:cNvPicPr>
          <p:nvPr/>
        </p:nvPicPr>
        <p:blipFill>
          <a:blip r:embed="rId3"/>
          <a:stretch>
            <a:fillRect/>
          </a:stretch>
        </p:blipFill>
        <p:spPr>
          <a:xfrm>
            <a:off x="5205994" y="1850870"/>
            <a:ext cx="6686551" cy="2831017"/>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177</a:t>
            </a:fld>
            <a:endParaRPr lang="en-US"/>
          </a:p>
        </p:txBody>
      </p:sp>
    </p:spTree>
    <p:extLst>
      <p:ext uri="{BB962C8B-B14F-4D97-AF65-F5344CB8AC3E}">
        <p14:creationId xmlns:p14="http://schemas.microsoft.com/office/powerpoint/2010/main" val="11248338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217376"/>
            <a:ext cx="8933797"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Section Summary (Pop-Up) 2</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1F7C15A8-0922-3EC4-9060-05FCA09C7E88}"/>
              </a:ext>
            </a:extLst>
          </p:cNvPr>
          <p:cNvSpPr txBox="1"/>
          <p:nvPr/>
        </p:nvSpPr>
        <p:spPr>
          <a:xfrm>
            <a:off x="656517" y="1683217"/>
            <a:ext cx="4226568" cy="2949525"/>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When the student selects to enter the "Student Spouse Financials" section on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 message displays explaining that the student spouse will need to review and sign the changes made in this section. The student selects "Confirm Changes." </a:t>
            </a:r>
            <a:endParaRPr lang="en-US"/>
          </a:p>
        </p:txBody>
      </p:sp>
      <p:pic>
        <p:nvPicPr>
          <p:cNvPr id="2" name="Picture 1" descr="Screenshot of the pop-up window that appears after a student selects to enter the contributor section of the FAFSA form. The student is reminded that contributors will need to review and sign the changes that the student makes. Buttons allow the student to “Cancel” or “Confirm Changes.”">
            <a:extLst>
              <a:ext uri="{FF2B5EF4-FFF2-40B4-BE49-F238E27FC236}">
                <a16:creationId xmlns:a16="http://schemas.microsoft.com/office/drawing/2014/main" id="{EB81D3D1-5914-7B15-CB3F-D29BED2FC9C2}"/>
              </a:ext>
            </a:extLst>
          </p:cNvPr>
          <p:cNvPicPr>
            <a:picLocks noChangeAspect="1"/>
          </p:cNvPicPr>
          <p:nvPr/>
        </p:nvPicPr>
        <p:blipFill>
          <a:blip r:embed="rId3"/>
          <a:stretch>
            <a:fillRect/>
          </a:stretch>
        </p:blipFill>
        <p:spPr>
          <a:xfrm>
            <a:off x="5055219" y="1848685"/>
            <a:ext cx="6848709" cy="2788924"/>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178</a:t>
            </a:fld>
            <a:endParaRPr lang="en-US"/>
          </a:p>
        </p:txBody>
      </p:sp>
    </p:spTree>
    <p:extLst>
      <p:ext uri="{BB962C8B-B14F-4D97-AF65-F5344CB8AC3E}">
        <p14:creationId xmlns:p14="http://schemas.microsoft.com/office/powerpoint/2010/main" val="332179308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176929"/>
            <a:ext cx="958985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6910" y="1722174"/>
            <a:ext cx="4606307" cy="2949525"/>
          </a:xfrm>
          <a:prstGeom prst="rect">
            <a:avLst/>
          </a:prstGeom>
          <a:noFill/>
        </p:spPr>
        <p:txBody>
          <a:bodyPr wrap="square" rtlCol="0">
            <a:spAutoFit/>
          </a:bodyPr>
          <a:lstStyle/>
          <a:p>
            <a:pPr>
              <a:lnSpc>
                <a:spcPct val="150000"/>
              </a:lnSpc>
            </a:pPr>
            <a:r>
              <a:rPr lang="en-US"/>
              <a:t>This is the first page within the student spouse section. The student can verify that the student spouse’s personal information is correct. To update any of the personal information, the student spouse must access their Account Settings on StudentAid.gov. </a:t>
            </a:r>
          </a:p>
        </p:txBody>
      </p:sp>
      <p:pic>
        <p:nvPicPr>
          <p:cNvPr id="4" name="Picture 3" descr="Screenshot of the “Student Spouse Identity Information” page. The student spouse’s information, including name, date of birth, Social Security number, email address, and phone number are displayed for the student to verify. Below that, there are text boxes for the student to enter their spouse’s permanent mailing address.">
            <a:extLst>
              <a:ext uri="{FF2B5EF4-FFF2-40B4-BE49-F238E27FC236}">
                <a16:creationId xmlns:a16="http://schemas.microsoft.com/office/drawing/2014/main" id="{F1FB1975-495E-0C32-C3A6-F698283F2D0F}"/>
              </a:ext>
            </a:extLst>
          </p:cNvPr>
          <p:cNvPicPr>
            <a:picLocks noChangeAspect="1"/>
          </p:cNvPicPr>
          <p:nvPr/>
        </p:nvPicPr>
        <p:blipFill>
          <a:blip r:embed="rId3"/>
          <a:stretch>
            <a:fillRect/>
          </a:stretch>
        </p:blipFill>
        <p:spPr>
          <a:xfrm>
            <a:off x="5801538" y="1640508"/>
            <a:ext cx="5030826" cy="494301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179</a:t>
            </a:fld>
            <a:endParaRPr lang="en-US"/>
          </a:p>
        </p:txBody>
      </p:sp>
    </p:spTree>
    <p:extLst>
      <p:ext uri="{BB962C8B-B14F-4D97-AF65-F5344CB8AC3E}">
        <p14:creationId xmlns:p14="http://schemas.microsoft.com/office/powerpoint/2010/main" val="3326462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College or Career School Plans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7" y="1718723"/>
            <a:ext cx="4499803"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college grade level for the 2025–26 school year and if they will have their first bachelor’s degree. The student selects that they will be a "First year (freshman)" and that they will not have their first bachelor’s degree. </a:t>
            </a:r>
            <a:endParaRPr lang="en-US">
              <a:latin typeface="Arial" panose="020B0604020202020204" pitchFamily="34" charset="0"/>
              <a:cs typeface="Arial" panose="020B0604020202020204" pitchFamily="34" charset="0"/>
            </a:endParaRPr>
          </a:p>
        </p:txBody>
      </p:sp>
      <p:pic>
        <p:nvPicPr>
          <p:cNvPr id="6" name="Picture 5" descr="Screenshot continuation of the “Student Personal Circumstances” section, which asks the student what college grade level they will be beginning in the 2025–26 school year. Below that, the student is asked if they will have their first bachelor’s degree when the school year begins.">
            <a:extLst>
              <a:ext uri="{FF2B5EF4-FFF2-40B4-BE49-F238E27FC236}">
                <a16:creationId xmlns:a16="http://schemas.microsoft.com/office/drawing/2014/main" id="{032C5E29-FAC3-D859-A596-32001FF74512}"/>
              </a:ext>
            </a:extLst>
          </p:cNvPr>
          <p:cNvPicPr>
            <a:picLocks noChangeAspect="1"/>
          </p:cNvPicPr>
          <p:nvPr/>
        </p:nvPicPr>
        <p:blipFill>
          <a:blip r:embed="rId3"/>
          <a:stretch>
            <a:fillRect/>
          </a:stretch>
        </p:blipFill>
        <p:spPr>
          <a:xfrm>
            <a:off x="5544940" y="1591043"/>
            <a:ext cx="5608806" cy="457239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a:t>
            </a:fld>
            <a:endParaRPr lang="en-US"/>
          </a:p>
        </p:txBody>
      </p:sp>
    </p:spTree>
    <p:extLst>
      <p:ext uri="{BB962C8B-B14F-4D97-AF65-F5344CB8AC3E}">
        <p14:creationId xmlns:p14="http://schemas.microsoft.com/office/powerpoint/2010/main" val="412644658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2" y="644403"/>
            <a:ext cx="1077084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Finances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764183" y="1713091"/>
            <a:ext cx="10680105"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page provides an overview of the "Student Spouse Finances" section.</a:t>
            </a:r>
            <a:endParaRPr lang="en-US">
              <a:latin typeface="Arial"/>
            </a:endParaRPr>
          </a:p>
        </p:txBody>
      </p:sp>
      <p:pic>
        <p:nvPicPr>
          <p:cNvPr id="4" name="Picture 3" descr="Screenshot of the introduction to the “Student Spouse Financials” section. The student is reminded that this section helps determine the student’s eligibility for federal student aid. ">
            <a:extLst>
              <a:ext uri="{FF2B5EF4-FFF2-40B4-BE49-F238E27FC236}">
                <a16:creationId xmlns:a16="http://schemas.microsoft.com/office/drawing/2014/main" id="{BF4A6A14-B657-28E1-39CC-1A6F7FB0B9F9}"/>
              </a:ext>
            </a:extLst>
          </p:cNvPr>
          <p:cNvPicPr>
            <a:picLocks noChangeAspect="1"/>
          </p:cNvPicPr>
          <p:nvPr/>
        </p:nvPicPr>
        <p:blipFill>
          <a:blip r:embed="rId3"/>
          <a:stretch>
            <a:fillRect/>
          </a:stretch>
        </p:blipFill>
        <p:spPr>
          <a:xfrm>
            <a:off x="1579756" y="2368240"/>
            <a:ext cx="9032488" cy="403581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180</a:t>
            </a:fld>
            <a:endParaRPr lang="en-US"/>
          </a:p>
        </p:txBody>
      </p:sp>
    </p:spTree>
    <p:extLst>
      <p:ext uri="{BB962C8B-B14F-4D97-AF65-F5344CB8AC3E}">
        <p14:creationId xmlns:p14="http://schemas.microsoft.com/office/powerpoint/2010/main" val="263400671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208972"/>
            <a:ext cx="946656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a:t>
            </a:r>
            <a:br>
              <a:rPr lang="en-US" altLang="en-US" sz="3600" cap="none" spc="0">
                <a:latin typeface="Oswald"/>
              </a:rPr>
            </a:br>
            <a:r>
              <a:rPr lang="en-US" altLang="en-US" sz="3600" cap="none" spc="0">
                <a:latin typeface="Oswald"/>
              </a:rPr>
              <a:t>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74031" y="1724217"/>
            <a:ext cx="10770258"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questions about the student spouse’s tax filing status. The student selects the appropriate response. </a:t>
            </a:r>
            <a:endParaRPr lang="en-US">
              <a:latin typeface="Arial"/>
            </a:endParaRPr>
          </a:p>
        </p:txBody>
      </p:sp>
      <p:pic>
        <p:nvPicPr>
          <p:cNvPr id="4" name="Picture 3" descr="Screenshot continuation of the “Student Spouse Financials” section. The student is asked if their spouse did or will file a 2023 IRS Form 1040 or 1040-NR.">
            <a:extLst>
              <a:ext uri="{FF2B5EF4-FFF2-40B4-BE49-F238E27FC236}">
                <a16:creationId xmlns:a16="http://schemas.microsoft.com/office/drawing/2014/main" id="{34752CFC-4704-D1D8-0086-A077218FC3B2}"/>
              </a:ext>
            </a:extLst>
          </p:cNvPr>
          <p:cNvPicPr>
            <a:picLocks noChangeAspect="1"/>
          </p:cNvPicPr>
          <p:nvPr/>
        </p:nvPicPr>
        <p:blipFill>
          <a:blip r:embed="rId3"/>
          <a:stretch>
            <a:fillRect/>
          </a:stretch>
        </p:blipFill>
        <p:spPr>
          <a:xfrm>
            <a:off x="1894313" y="2866095"/>
            <a:ext cx="8106007" cy="321666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181</a:t>
            </a:fld>
            <a:endParaRPr lang="en-US"/>
          </a:p>
        </p:txBody>
      </p:sp>
    </p:spTree>
    <p:extLst>
      <p:ext uri="{BB962C8B-B14F-4D97-AF65-F5344CB8AC3E}">
        <p14:creationId xmlns:p14="http://schemas.microsoft.com/office/powerpoint/2010/main" val="20207391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208972"/>
            <a:ext cx="1044229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a:t>
            </a:r>
            <a:br>
              <a:rPr lang="en-US" altLang="en-US" sz="3600" cap="none" spc="0">
                <a:latin typeface="Oswald"/>
              </a:rPr>
            </a:br>
            <a:r>
              <a:rPr lang="en-US" altLang="en-US" sz="3600" cap="none" spc="0">
                <a:latin typeface="Oswald"/>
              </a:rPr>
              <a:t>Tax Return Information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74031" y="1597217"/>
            <a:ext cx="3143057"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Since the student spouse has not provided consent for their federal tax information to be transferred directly into the FAFSA</a:t>
            </a:r>
            <a:r>
              <a:rPr lang="en-US" baseline="30000">
                <a:latin typeface="Arial"/>
                <a:cs typeface="Calibri"/>
              </a:rPr>
              <a:t>®</a:t>
            </a:r>
            <a:r>
              <a:rPr lang="en-US">
                <a:latin typeface="Arial"/>
                <a:cs typeface="Calibri"/>
              </a:rPr>
              <a:t> form, the student must manually</a:t>
            </a:r>
          </a:p>
          <a:p>
            <a:pPr>
              <a:lnSpc>
                <a:spcPct val="150000"/>
              </a:lnSpc>
            </a:pPr>
            <a:r>
              <a:rPr lang="en-US">
                <a:latin typeface="Arial"/>
                <a:cs typeface="Calibri"/>
              </a:rPr>
              <a:t>enter their spouse’s 2023 tax return information. The student enters a response</a:t>
            </a:r>
          </a:p>
          <a:p>
            <a:pPr>
              <a:lnSpc>
                <a:spcPct val="150000"/>
              </a:lnSpc>
            </a:pPr>
            <a:r>
              <a:rPr lang="en-US">
                <a:latin typeface="Arial"/>
                <a:cs typeface="Calibri"/>
              </a:rPr>
              <a:t>in each entry field.</a:t>
            </a:r>
            <a:endParaRPr lang="en-US">
              <a:latin typeface="Arial"/>
            </a:endParaRPr>
          </a:p>
        </p:txBody>
      </p:sp>
      <p:pic>
        <p:nvPicPr>
          <p:cNvPr id="6" name="Picture 5" descr="Screenshot continuation of the “Student Spouse Financials” section, which asks the student to manually enter their spouse’s 2023 tax return information. The student is asked to select their spouse’s 2023 tax filing status. Below that, there are text boxes for the student to enter their spouse’s income earned from work, tax exempt interest income, untaxed portions of IRA distributions, untaxed portions of pensions, and adjusted gross income.">
            <a:extLst>
              <a:ext uri="{FF2B5EF4-FFF2-40B4-BE49-F238E27FC236}">
                <a16:creationId xmlns:a16="http://schemas.microsoft.com/office/drawing/2014/main" id="{9C68C505-5C8D-9A62-7D12-25061A1EC333}"/>
              </a:ext>
            </a:extLst>
          </p:cNvPr>
          <p:cNvPicPr>
            <a:picLocks noChangeAspect="1"/>
          </p:cNvPicPr>
          <p:nvPr/>
        </p:nvPicPr>
        <p:blipFill>
          <a:blip r:embed="rId3"/>
          <a:stretch>
            <a:fillRect/>
          </a:stretch>
        </p:blipFill>
        <p:spPr>
          <a:xfrm>
            <a:off x="4291428" y="1486827"/>
            <a:ext cx="3646314" cy="5306124"/>
          </a:xfrm>
          <a:prstGeom prst="rect">
            <a:avLst/>
          </a:prstGeom>
          <a:ln>
            <a:solidFill>
              <a:schemeClr val="tx1"/>
            </a:solidFill>
          </a:ln>
        </p:spPr>
      </p:pic>
      <p:pic>
        <p:nvPicPr>
          <p:cNvPr id="8" name="Picture 7" descr="Screenshot continuation of the “Student Spouse Financials” section, which asks the student to manually enter their spouse’s 2023 tax return information. Text boxes ask the student to provide the dollar amount for their spouse’s income tax paid; IRA deductions and payments to self-employed Simplified Employee Pension, Savings Investment Match Plan for Employees, and qualified plans; education credits; and college grants, scholarships, or AmeriCorps benefits reported as income. The student is asked to select if their spouse filed a Schedule A, B, D, E, F, or H with their 2023 IRS Form 1040. Below that, text boxes ask the student to provide the dollar amount for their spouse’s net profit or loss from IRS Form 1040 Schedule C and foreign earned income.">
            <a:extLst>
              <a:ext uri="{FF2B5EF4-FFF2-40B4-BE49-F238E27FC236}">
                <a16:creationId xmlns:a16="http://schemas.microsoft.com/office/drawing/2014/main" id="{5A6662AE-723A-A10D-AF85-A1D006296876}"/>
              </a:ext>
            </a:extLst>
          </p:cNvPr>
          <p:cNvPicPr>
            <a:picLocks noChangeAspect="1"/>
          </p:cNvPicPr>
          <p:nvPr/>
        </p:nvPicPr>
        <p:blipFill>
          <a:blip r:embed="rId4"/>
          <a:stretch>
            <a:fillRect/>
          </a:stretch>
        </p:blipFill>
        <p:spPr>
          <a:xfrm>
            <a:off x="8118320" y="1486133"/>
            <a:ext cx="3333750" cy="462915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182</a:t>
            </a:fld>
            <a:endParaRPr lang="en-US"/>
          </a:p>
        </p:txBody>
      </p:sp>
    </p:spTree>
    <p:extLst>
      <p:ext uri="{BB962C8B-B14F-4D97-AF65-F5344CB8AC3E}">
        <p14:creationId xmlns:p14="http://schemas.microsoft.com/office/powerpoint/2010/main" val="6094433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569" y="694294"/>
            <a:ext cx="988680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Review Changes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6909" y="1709001"/>
            <a:ext cx="11147128" cy="128753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student is taken to a page that tells them they are almost done. </a:t>
            </a:r>
            <a:r>
              <a:rPr lang="en-US">
                <a:latin typeface="Arial" panose="020B0604020202020204" pitchFamily="34" charset="0"/>
                <a:ea typeface="Calibri"/>
                <a:cs typeface="Arial" panose="020B0604020202020204" pitchFamily="34" charset="0"/>
              </a:rPr>
              <a:t>If the student needs to make additional updates, they can select "Make More Changes." The student is ready to submit their correction and selects “Continue."</a:t>
            </a:r>
            <a:endParaRPr lang="en-US">
              <a:latin typeface="Arial" panose="020B0604020202020204" pitchFamily="34" charset="0"/>
              <a:cs typeface="Arial" panose="020B0604020202020204" pitchFamily="34" charset="0"/>
            </a:endParaRPr>
          </a:p>
        </p:txBody>
      </p:sp>
      <p:pic>
        <p:nvPicPr>
          <p:cNvPr id="3" name="Picture 2" descr="Screenshot of the Review Changes page. Buttons at the bottom of the page allow the student to “Make More Changes” or “Continue.”">
            <a:extLst>
              <a:ext uri="{FF2B5EF4-FFF2-40B4-BE49-F238E27FC236}">
                <a16:creationId xmlns:a16="http://schemas.microsoft.com/office/drawing/2014/main" id="{B09F80E3-E524-DF79-D6FF-A6695C701573}"/>
              </a:ext>
            </a:extLst>
          </p:cNvPr>
          <p:cNvPicPr>
            <a:picLocks noChangeAspect="1"/>
          </p:cNvPicPr>
          <p:nvPr/>
        </p:nvPicPr>
        <p:blipFill>
          <a:blip r:embed="rId3"/>
          <a:stretch>
            <a:fillRect/>
          </a:stretch>
        </p:blipFill>
        <p:spPr>
          <a:xfrm>
            <a:off x="2130115" y="3449081"/>
            <a:ext cx="7931770" cy="271462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183</a:t>
            </a:fld>
            <a:endParaRPr lang="en-US"/>
          </a:p>
        </p:txBody>
      </p:sp>
    </p:spTree>
    <p:extLst>
      <p:ext uri="{BB962C8B-B14F-4D97-AF65-F5344CB8AC3E}">
        <p14:creationId xmlns:p14="http://schemas.microsoft.com/office/powerpoint/2010/main" val="39482066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2946" y="61731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1" y="1716076"/>
            <a:ext cx="10895117" cy="872034"/>
          </a:xfrm>
          <a:prstGeom prst="rect">
            <a:avLst/>
          </a:prstGeom>
          <a:noFill/>
        </p:spPr>
        <p:txBody>
          <a:bodyPr wrap="square" lIns="91440" tIns="45720" rIns="91440" bIns="45720" rtlCol="0" anchor="t">
            <a:spAutoFit/>
          </a:bodyPr>
          <a:lstStyle/>
          <a:p>
            <a:pPr>
              <a:lnSpc>
                <a:spcPct val="150000"/>
              </a:lnSpc>
            </a:pPr>
            <a:r>
              <a:rPr lang="en-US"/>
              <a:t>On this page, the student acknowledges the terms and conditions of the FAFSA</a:t>
            </a:r>
            <a:r>
              <a:rPr lang="en-US" baseline="30000"/>
              <a:t>®</a:t>
            </a:r>
            <a:r>
              <a:rPr lang="en-US"/>
              <a:t> form, signs, and submits their correction.</a:t>
            </a:r>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5F9FCA86-599E-1E58-7DD7-AF62263418BC}"/>
              </a:ext>
            </a:extLst>
          </p:cNvPr>
          <p:cNvPicPr>
            <a:picLocks noChangeAspect="1"/>
          </p:cNvPicPr>
          <p:nvPr/>
        </p:nvPicPr>
        <p:blipFill>
          <a:blip r:embed="rId3"/>
          <a:stretch>
            <a:fillRect/>
          </a:stretch>
        </p:blipFill>
        <p:spPr>
          <a:xfrm>
            <a:off x="1197362" y="2661540"/>
            <a:ext cx="4500447" cy="3969602"/>
          </a:xfrm>
          <a:prstGeom prst="rect">
            <a:avLst/>
          </a:prstGeom>
          <a:ln>
            <a:solidFill>
              <a:schemeClr val="tx1"/>
            </a:solidFill>
          </a:ln>
        </p:spPr>
      </p:pic>
      <p:pic>
        <p:nvPicPr>
          <p:cNvPr id="7" name="Picture 6" descr="Screenshot continuation of the signature page, which lists the remaining terms and conditions that the student agrees to by signing the FAFSA form. A checkbox indicates the student agrees to the terms, and there is a button below that for the student to “Sign and Submit” the form.">
            <a:extLst>
              <a:ext uri="{FF2B5EF4-FFF2-40B4-BE49-F238E27FC236}">
                <a16:creationId xmlns:a16="http://schemas.microsoft.com/office/drawing/2014/main" id="{D573FC41-78F4-7962-D10F-0A91634826DF}"/>
              </a:ext>
            </a:extLst>
          </p:cNvPr>
          <p:cNvPicPr>
            <a:picLocks noChangeAspect="1"/>
          </p:cNvPicPr>
          <p:nvPr/>
        </p:nvPicPr>
        <p:blipFill>
          <a:blip r:embed="rId4"/>
          <a:stretch>
            <a:fillRect/>
          </a:stretch>
        </p:blipFill>
        <p:spPr>
          <a:xfrm>
            <a:off x="6090192" y="2658172"/>
            <a:ext cx="4342007" cy="397634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184</a:t>
            </a:fld>
            <a:endParaRPr lang="en-US"/>
          </a:p>
        </p:txBody>
      </p:sp>
    </p:spTree>
    <p:extLst>
      <p:ext uri="{BB962C8B-B14F-4D97-AF65-F5344CB8AC3E}">
        <p14:creationId xmlns:p14="http://schemas.microsoft.com/office/powerpoint/2010/main" val="334457097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6" y="626804"/>
            <a:ext cx="11002083" cy="8445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Signature (Pop Up)</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B29C0031-A427-9B41-F319-253CC9C77CB1}"/>
              </a:ext>
            </a:extLst>
          </p:cNvPr>
          <p:cNvSpPr txBox="1"/>
          <p:nvPr/>
        </p:nvSpPr>
        <p:spPr>
          <a:xfrm>
            <a:off x="656516" y="1683217"/>
            <a:ext cx="4402999" cy="3780522"/>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When the student signs their correction on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 message displays informing the student that contributor consent and approval is missing. The student has the option to submit without the contributor consent and approval, but they won’t be eligible for federal student aid until it is provided. The student selects "Sign and Exit." </a:t>
            </a:r>
            <a:endParaRPr lang="en-US"/>
          </a:p>
        </p:txBody>
      </p:sp>
      <p:pic>
        <p:nvPicPr>
          <p:cNvPr id="2" name="Picture 1" descr="Screenshot of the pop-up window that appears after a student signs their FAFSA correction to contributor information. The student is reminded that their contributor has not provided consent and approval. They are instructed to select the “Sign and Exit” button to save their correction and wait for the missing consent and approval to be provided by the contributor. A button to “Submit” is also provided that allows the student to submit without the missing consent and approval, but the student is informed that they won’t be eligible for federal student aid if they select this. ">
            <a:extLst>
              <a:ext uri="{FF2B5EF4-FFF2-40B4-BE49-F238E27FC236}">
                <a16:creationId xmlns:a16="http://schemas.microsoft.com/office/drawing/2014/main" id="{AEC0C446-BD70-632E-9BB2-93B4EEFC2149}"/>
              </a:ext>
            </a:extLst>
          </p:cNvPr>
          <p:cNvPicPr>
            <a:picLocks noChangeAspect="1"/>
          </p:cNvPicPr>
          <p:nvPr/>
        </p:nvPicPr>
        <p:blipFill>
          <a:blip r:embed="rId3"/>
          <a:stretch>
            <a:fillRect/>
          </a:stretch>
        </p:blipFill>
        <p:spPr>
          <a:xfrm>
            <a:off x="5665865" y="1714384"/>
            <a:ext cx="5172075" cy="458152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185</a:t>
            </a:fld>
            <a:endParaRPr lang="en-US"/>
          </a:p>
        </p:txBody>
      </p:sp>
    </p:spTree>
    <p:extLst>
      <p:ext uri="{BB962C8B-B14F-4D97-AF65-F5344CB8AC3E}">
        <p14:creationId xmlns:p14="http://schemas.microsoft.com/office/powerpoint/2010/main" val="28218369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Confirmation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86909" y="1727973"/>
            <a:ext cx="4529033"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After signing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 has submitted their correction and is presented the confirmation page. This page displays information for the student about next steps, including tracking their FAFSA correction. The student is informed that their form is not complete because their new spouse needs to resolve error(s) in the contributor section(s) and provide their signature.</a:t>
            </a:r>
          </a:p>
        </p:txBody>
      </p:sp>
      <p:pic>
        <p:nvPicPr>
          <p:cNvPr id="3" name="Picture 2" descr="Screenshot of the corrections confirmation page, informing the student that their section of the FAFSA form is complete. The student is reminded that contributor action is still needed and that their contributor needs to resolve errors in the contributor sections and provide their signature for the FAFSA form to be complete and submitted. A button to “Visit My Activity” allows the student to track their form. ">
            <a:extLst>
              <a:ext uri="{FF2B5EF4-FFF2-40B4-BE49-F238E27FC236}">
                <a16:creationId xmlns:a16="http://schemas.microsoft.com/office/drawing/2014/main" id="{318EE358-3096-0DAE-D4B7-77AA8562464F}"/>
              </a:ext>
            </a:extLst>
          </p:cNvPr>
          <p:cNvPicPr>
            <a:picLocks noChangeAspect="1"/>
          </p:cNvPicPr>
          <p:nvPr/>
        </p:nvPicPr>
        <p:blipFill>
          <a:blip r:embed="rId3"/>
          <a:stretch>
            <a:fillRect/>
          </a:stretch>
        </p:blipFill>
        <p:spPr>
          <a:xfrm>
            <a:off x="5485587" y="1803129"/>
            <a:ext cx="6238875" cy="3400425"/>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186</a:t>
            </a:fld>
            <a:endParaRPr lang="en-US"/>
          </a:p>
        </p:txBody>
      </p:sp>
    </p:spTree>
    <p:extLst>
      <p:ext uri="{BB962C8B-B14F-4D97-AF65-F5344CB8AC3E}">
        <p14:creationId xmlns:p14="http://schemas.microsoft.com/office/powerpoint/2010/main" val="207920809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0886496" cy="2057397"/>
          </a:xfrm>
        </p:spPr>
        <p:txBody>
          <a:bodyPr/>
          <a:lstStyle/>
          <a:p>
            <a:r>
              <a:rPr lang="en-US" sz="4400" cap="none">
                <a:latin typeface="Oswald"/>
                <a:ea typeface="Noto Serif"/>
                <a:cs typeface="Noto Serif"/>
              </a:rPr>
              <a:t>Parent Submits a Required FAFSA</a:t>
            </a:r>
            <a:r>
              <a:rPr lang="en-US" sz="4400" cap="none" baseline="30000">
                <a:latin typeface="Oswald"/>
                <a:ea typeface="Noto Serif"/>
                <a:cs typeface="Noto Serif"/>
              </a:rPr>
              <a:t>®</a:t>
            </a:r>
            <a:r>
              <a:rPr lang="en-US" sz="4400" cap="none">
                <a:latin typeface="Oswald"/>
                <a:ea typeface="Noto Serif"/>
                <a:cs typeface="Noto Serif"/>
              </a:rPr>
              <a:t> Correction for Missing Consent and Approval</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448508" y="6311742"/>
            <a:ext cx="431638" cy="3116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187</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49287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86910" y="1732942"/>
            <a:ext cx="4593428" cy="170303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To access </a:t>
            </a:r>
            <a:r>
              <a:rPr lang="en-US">
                <a:latin typeface="Arial" panose="020B0604020202020204" pitchFamily="34" charset="0"/>
                <a:cs typeface="Arial" panose="020B0604020202020204" pitchFamily="34" charset="0"/>
              </a:rPr>
              <a:t>an existing</a:t>
            </a:r>
            <a:r>
              <a:rPr lang="en-US" b="0" i="0">
                <a:effectLst/>
                <a:latin typeface="Arial" panose="020B0604020202020204" pitchFamily="34" charset="0"/>
                <a:cs typeface="Arial" panose="020B0604020202020204" pitchFamily="34" charset="0"/>
              </a:rPr>
              <a:t> FAFSA</a:t>
            </a:r>
            <a:r>
              <a:rPr lang="en-US" b="0" i="0" baseline="30000">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form, the parent is required to log in using their FSA ID (StudentAid.gov account username and password). </a:t>
            </a:r>
            <a:endParaRPr lang="en-US">
              <a:latin typeface="Arial" panose="020B0604020202020204" pitchFamily="34" charset="0"/>
              <a:cs typeface="Arial" panose="020B0604020202020204" pitchFamily="34" charset="0"/>
            </a:endParaRPr>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408526" y="1732942"/>
            <a:ext cx="5720803"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188</a:t>
            </a:fld>
            <a:endParaRPr lang="en-US"/>
          </a:p>
        </p:txBody>
      </p:sp>
    </p:spTree>
    <p:extLst>
      <p:ext uri="{BB962C8B-B14F-4D97-AF65-F5344CB8AC3E}">
        <p14:creationId xmlns:p14="http://schemas.microsoft.com/office/powerpoint/2010/main" val="125134030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971" y="53714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Consent and Approval Correction Dashboard</a:t>
            </a:r>
            <a:endParaRPr lang="en-US" altLang="en-US" sz="3600" b="1" i="0" u="none" strike="noStrike" kern="1200" cap="none" spc="0" normalizeH="0" baseline="0" noProof="0" dirty="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3547" y="1734296"/>
            <a:ext cx="4488053" cy="378052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account Dashboard, the parent can see their most recent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activity under the "My Activity" section. In this scenario, the parent’s child has a processed 2025–26 FAFSA form with an "Action Required" status. To see further information about this application, the parent selects the application and is taken to the "Details" page.</a:t>
            </a:r>
          </a:p>
        </p:txBody>
      </p:sp>
      <p:pic>
        <p:nvPicPr>
          <p:cNvPr id="3" name="Picture 2" descr="Screenshot of the account Dashboard. The parent’s current federal loans and grants are listed under the My Aid header. Below that, under the My Activity header, the student's current FAFSA form that the parent is contributing on is listed along with the processing status of “Action Required” for the form. A hyperlink allows the parent to &quot;View All Activity.&quot;">
            <a:extLst>
              <a:ext uri="{FF2B5EF4-FFF2-40B4-BE49-F238E27FC236}">
                <a16:creationId xmlns:a16="http://schemas.microsoft.com/office/drawing/2014/main" id="{63A1707B-B7E3-E5EC-A9BF-8E9DF7339279}"/>
              </a:ext>
            </a:extLst>
          </p:cNvPr>
          <p:cNvPicPr>
            <a:picLocks noChangeAspect="1"/>
          </p:cNvPicPr>
          <p:nvPr/>
        </p:nvPicPr>
        <p:blipFill>
          <a:blip r:embed="rId3"/>
          <a:stretch>
            <a:fillRect/>
          </a:stretch>
        </p:blipFill>
        <p:spPr>
          <a:xfrm>
            <a:off x="5485639" y="1821366"/>
            <a:ext cx="6006455" cy="4293220"/>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189</a:t>
            </a:fld>
            <a:endParaRPr lang="en-US"/>
          </a:p>
        </p:txBody>
      </p:sp>
    </p:spTree>
    <p:extLst>
      <p:ext uri="{BB962C8B-B14F-4D97-AF65-F5344CB8AC3E}">
        <p14:creationId xmlns:p14="http://schemas.microsoft.com/office/powerpoint/2010/main" val="3139093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19963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Personal Circumstances (Continued)</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7" y="1725970"/>
            <a:ext cx="4504533"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if any of the listed personal circumstances apply to them. The student selects "None of these apply." </a:t>
            </a:r>
            <a:endParaRPr lang="en-US">
              <a:latin typeface="Arial" panose="020B0604020202020204" pitchFamily="34" charset="0"/>
              <a:cs typeface="Arial" panose="020B0604020202020204" pitchFamily="34" charset="0"/>
            </a:endParaRPr>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3773CA4E-9A4B-745A-1BA8-A2A2284D9B7A}"/>
              </a:ext>
            </a:extLst>
          </p:cNvPr>
          <p:cNvPicPr>
            <a:picLocks noChangeAspect="1"/>
          </p:cNvPicPr>
          <p:nvPr/>
        </p:nvPicPr>
        <p:blipFill>
          <a:blip r:embed="rId4"/>
          <a:stretch>
            <a:fillRect/>
          </a:stretch>
        </p:blipFill>
        <p:spPr>
          <a:xfrm>
            <a:off x="5830881" y="1725970"/>
            <a:ext cx="4567961" cy="440395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a:t>
            </a:fld>
            <a:endParaRPr lang="en-US"/>
          </a:p>
        </p:txBody>
      </p:sp>
    </p:spTree>
    <p:extLst>
      <p:ext uri="{BB962C8B-B14F-4D97-AF65-F5344CB8AC3E}">
        <p14:creationId xmlns:p14="http://schemas.microsoft.com/office/powerpoint/2010/main" val="1515389013"/>
      </p:ext>
    </p:extLst>
  </p:cSld>
  <p:clrMapOvr>
    <a:overrideClrMapping bg1="lt1" tx1="dk1" bg2="lt2" tx2="dk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Details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7" y="1729996"/>
            <a:ext cx="4195925" cy="336502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"Details" page, the parent sees information related to their child’s processed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such as when it was started and processed and additional resources. In this scenario, the parent hasn’t provided consent and approval on the form. Selecting "Approve" starts a required correction.</a:t>
            </a:r>
          </a:p>
        </p:txBody>
      </p:sp>
      <p:pic>
        <p:nvPicPr>
          <p:cNvPr id="6" name="Picture 5" descr="Screenshot of the “FAFSA Details” page. The student’s FAFSA information is displayed, including their name, submission number, and submission type. A status tracker details the date a FAFSA correction was started, the date it was submitted, and the date it was processed. A banner informs the parent that an error was found on the form and the student will be ineligible for federal student aid if they do not provide their consent and approval. A button allows the parent to “Approve.”">
            <a:extLst>
              <a:ext uri="{FF2B5EF4-FFF2-40B4-BE49-F238E27FC236}">
                <a16:creationId xmlns:a16="http://schemas.microsoft.com/office/drawing/2014/main" id="{E8EFB319-7AAD-335C-7B9B-B786FDDB2FFF}"/>
              </a:ext>
            </a:extLst>
          </p:cNvPr>
          <p:cNvPicPr>
            <a:picLocks noChangeAspect="1"/>
          </p:cNvPicPr>
          <p:nvPr/>
        </p:nvPicPr>
        <p:blipFill>
          <a:blip r:embed="rId3"/>
          <a:stretch>
            <a:fillRect/>
          </a:stretch>
        </p:blipFill>
        <p:spPr>
          <a:xfrm>
            <a:off x="5803516" y="1300974"/>
            <a:ext cx="4859601" cy="539904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190</a:t>
            </a:fld>
            <a:endParaRPr lang="en-US"/>
          </a:p>
        </p:txBody>
      </p:sp>
    </p:spTree>
    <p:extLst>
      <p:ext uri="{BB962C8B-B14F-4D97-AF65-F5344CB8AC3E}">
        <p14:creationId xmlns:p14="http://schemas.microsoft.com/office/powerpoint/2010/main" val="55710510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a:t>
            </a:r>
            <a:r>
              <a:rPr lang="en-US" altLang="en-US" sz="3600" b="1" i="0" u="none" strike="noStrike" kern="1200" cap="none" spc="0" normalizeH="0" baseline="0" noProof="0">
                <a:ln>
                  <a:noFill/>
                </a:ln>
                <a:effectLst/>
                <a:uLnTx/>
                <a:uFillTx/>
                <a:latin typeface="Oswald"/>
              </a:rPr>
              <a:t> Onboarding</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parent starts a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they are taken through the FAFSA correction onboarding process. A correction should only be submitted if critical information was missing, incorrect information was provided, the student needs to update their selected school(s), and/or a correction was requested by a financial aid administrator.</a:t>
            </a:r>
          </a:p>
        </p:txBody>
      </p:sp>
      <p:pic>
        <p:nvPicPr>
          <p:cNvPr id="3" name="Picture 2" descr="Screenshot of the “Correct Your FAFSA Form” onboarding page. The parent is reminded to be prepared with personal information and any documents that may be needed. They are also informed that the student has been notified and will be able to review changes made and that based on the corrections made, the student’s eligibility for federal student aid may change. A button allows the parent to “Provide Consent and Approval.”">
            <a:extLst>
              <a:ext uri="{FF2B5EF4-FFF2-40B4-BE49-F238E27FC236}">
                <a16:creationId xmlns:a16="http://schemas.microsoft.com/office/drawing/2014/main" id="{E190DD8C-D254-7717-2C3D-6D69940CFD08}"/>
              </a:ext>
            </a:extLst>
          </p:cNvPr>
          <p:cNvPicPr>
            <a:picLocks noChangeAspect="1"/>
          </p:cNvPicPr>
          <p:nvPr/>
        </p:nvPicPr>
        <p:blipFill>
          <a:blip r:embed="rId3"/>
          <a:stretch>
            <a:fillRect/>
          </a:stretch>
        </p:blipFill>
        <p:spPr>
          <a:xfrm>
            <a:off x="5158368" y="1864694"/>
            <a:ext cx="6019800" cy="292417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191</a:t>
            </a:fld>
            <a:endParaRPr lang="en-US"/>
          </a:p>
        </p:txBody>
      </p:sp>
    </p:spTree>
    <p:extLst>
      <p:ext uri="{BB962C8B-B14F-4D97-AF65-F5344CB8AC3E}">
        <p14:creationId xmlns:p14="http://schemas.microsoft.com/office/powerpoint/2010/main" val="19886231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210560"/>
            <a:ext cx="9478848"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Provide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45653" y="1746488"/>
            <a:ext cx="4071202"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This page informs the parent about consent, approval, and the use of their federal tax information. By providing consent and approval, the parent’s federal tax information is transferred directly from the IRS into the FAFSA</a:t>
            </a:r>
            <a:r>
              <a:rPr lang="en-US" baseline="30000">
                <a:ea typeface="Calibri"/>
                <a:cs typeface="Calibri"/>
              </a:rPr>
              <a:t>®</a:t>
            </a:r>
            <a:r>
              <a:rPr lang="en-US">
                <a:ea typeface="Calibri"/>
                <a:cs typeface="Calibri"/>
              </a:rPr>
              <a:t> form to help complete the </a:t>
            </a:r>
            <a:r>
              <a:rPr lang="en-US">
                <a:latin typeface="Arial" panose="020B0604020202020204" pitchFamily="34" charset="0"/>
                <a:cs typeface="Arial" panose="020B0604020202020204" pitchFamily="34" charset="0"/>
              </a:rPr>
              <a:t>"Parent Financials"</a:t>
            </a:r>
            <a:r>
              <a:rPr lang="en-US">
                <a:ea typeface="Calibri"/>
                <a:cs typeface="Calibri"/>
              </a:rPr>
              <a:t> section. </a:t>
            </a:r>
          </a:p>
        </p:txBody>
      </p:sp>
      <p:pic>
        <p:nvPicPr>
          <p:cNvPr id="2" name="Picture 1"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7AC74C23-EAC5-D087-E2FC-3089C7AE8897}"/>
              </a:ext>
            </a:extLst>
          </p:cNvPr>
          <p:cNvPicPr>
            <a:picLocks noChangeAspect="1"/>
          </p:cNvPicPr>
          <p:nvPr/>
        </p:nvPicPr>
        <p:blipFill>
          <a:blip r:embed="rId3"/>
          <a:stretch>
            <a:fillRect/>
          </a:stretch>
        </p:blipFill>
        <p:spPr>
          <a:xfrm>
            <a:off x="5947648" y="1403195"/>
            <a:ext cx="4766487" cy="529683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192</a:t>
            </a:fld>
            <a:endParaRPr lang="en-US"/>
          </a:p>
        </p:txBody>
      </p:sp>
    </p:spTree>
    <p:extLst>
      <p:ext uri="{BB962C8B-B14F-4D97-AF65-F5344CB8AC3E}">
        <p14:creationId xmlns:p14="http://schemas.microsoft.com/office/powerpoint/2010/main" val="32987917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972835C-C9D3-A04D-93BA-58F56E288B3C}"/>
              </a:ext>
            </a:extLst>
          </p:cNvPr>
          <p:cNvSpPr txBox="1">
            <a:spLocks noGrp="1"/>
          </p:cNvSpPr>
          <p:nvPr>
            <p:ph type="title" idx="4294967295"/>
          </p:nvPr>
        </p:nvSpPr>
        <p:spPr>
          <a:xfrm>
            <a:off x="645653" y="188790"/>
            <a:ext cx="1101457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Consent and Approval Correction</a:t>
            </a:r>
            <a:endParaRPr kumimoji="0" lang="en-US" sz="3600" b="1" i="0" u="none" strike="noStrike" kern="1200" cap="all" spc="40" normalizeH="0" baseline="0" noProof="0" dirty="0">
              <a:ln>
                <a:noFill/>
              </a:ln>
              <a:solidFill>
                <a:schemeClr val="tx1"/>
              </a:solidFill>
              <a:effectLst/>
              <a:uLnTx/>
              <a:uFillTx/>
              <a:latin typeface="+mn-lt"/>
              <a:ea typeface="+mn-ea"/>
              <a:cs typeface="+mn-cs"/>
            </a:endParaRP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Provide Consent and Approval (Continued)</a:t>
            </a:r>
            <a:endParaRPr kumimoji="0" lang="en-US" sz="3600" b="1" i="0" u="none" strike="noStrike" kern="1200" cap="all" spc="4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9BEFEC45-D085-B8B9-4E84-5F2CBFCBBC48}"/>
              </a:ext>
            </a:extLst>
          </p:cNvPr>
          <p:cNvSpPr txBox="1"/>
          <p:nvPr/>
        </p:nvSpPr>
        <p:spPr>
          <a:xfrm>
            <a:off x="645654" y="1524115"/>
            <a:ext cx="3971614"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This is a continuation of the consent and approval page. Frequently asked questions about consent and approval are provided that the parent can expand and collapse. The parent selects "Approve" to provide consent and approval. Because the parent had previously completed the "Parent Financials" section, when they select "Approve" to provide consent and approval, they are taken directly to the signature page. </a:t>
            </a:r>
            <a:endParaRPr lang="en-US"/>
          </a:p>
        </p:txBody>
      </p:sp>
      <p:pic>
        <p:nvPicPr>
          <p:cNvPr id="9" name="Picture 8"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460375B5-5881-0A26-2382-5BD6C1AD62F9}"/>
              </a:ext>
            </a:extLst>
          </p:cNvPr>
          <p:cNvPicPr>
            <a:picLocks noChangeAspect="1"/>
          </p:cNvPicPr>
          <p:nvPr/>
        </p:nvPicPr>
        <p:blipFill>
          <a:blip r:embed="rId3"/>
          <a:stretch>
            <a:fillRect/>
          </a:stretch>
        </p:blipFill>
        <p:spPr>
          <a:xfrm>
            <a:off x="4618812" y="1868759"/>
            <a:ext cx="3391133" cy="4086923"/>
          </a:xfrm>
          <a:prstGeom prst="rect">
            <a:avLst/>
          </a:prstGeom>
          <a:ln>
            <a:solidFill>
              <a:schemeClr val="tx1"/>
            </a:solidFill>
          </a:ln>
        </p:spPr>
      </p:pic>
      <p:pic>
        <p:nvPicPr>
          <p:cNvPr id="8" name="Picture 7"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provide or decline their consent and approval.">
            <a:extLst>
              <a:ext uri="{FF2B5EF4-FFF2-40B4-BE49-F238E27FC236}">
                <a16:creationId xmlns:a16="http://schemas.microsoft.com/office/drawing/2014/main" id="{56EF7670-E842-88B7-E653-A403635C18AD}"/>
              </a:ext>
            </a:extLst>
          </p:cNvPr>
          <p:cNvPicPr>
            <a:picLocks noChangeAspect="1"/>
          </p:cNvPicPr>
          <p:nvPr/>
        </p:nvPicPr>
        <p:blipFill>
          <a:blip r:embed="rId4"/>
          <a:srcRect t="8125" r="78" b="110"/>
          <a:stretch/>
        </p:blipFill>
        <p:spPr>
          <a:xfrm>
            <a:off x="8120760" y="1864693"/>
            <a:ext cx="3428521" cy="409038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193</a:t>
            </a:fld>
            <a:endParaRPr lang="en-US"/>
          </a:p>
        </p:txBody>
      </p:sp>
    </p:spTree>
    <p:extLst>
      <p:ext uri="{BB962C8B-B14F-4D97-AF65-F5344CB8AC3E}">
        <p14:creationId xmlns:p14="http://schemas.microsoft.com/office/powerpoint/2010/main" val="414289362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6503" y="63061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Review Changes Page</a:t>
            </a:r>
          </a:p>
        </p:txBody>
      </p:sp>
      <p:sp>
        <p:nvSpPr>
          <p:cNvPr id="6" name="TextBox 5">
            <a:extLst>
              <a:ext uri="{FF2B5EF4-FFF2-40B4-BE49-F238E27FC236}">
                <a16:creationId xmlns:a16="http://schemas.microsoft.com/office/drawing/2014/main" id="{CB7D7B4C-BFA8-60FD-1ACF-F9B0249FE09D}"/>
              </a:ext>
            </a:extLst>
          </p:cNvPr>
          <p:cNvSpPr txBox="1"/>
          <p:nvPr/>
        </p:nvSpPr>
        <p:spPr>
          <a:xfrm>
            <a:off x="666503" y="1747990"/>
            <a:ext cx="10657171" cy="45653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ready to sign and submit their correction and selects "Continue."</a:t>
            </a:r>
          </a:p>
        </p:txBody>
      </p:sp>
      <p:pic>
        <p:nvPicPr>
          <p:cNvPr id="2" name="Picture 1" descr="Screenshot of the Review Changes page, which informs the parent that they’re almost done. Buttons allow the parent to “Make More Changes” or “Continue.”">
            <a:extLst>
              <a:ext uri="{FF2B5EF4-FFF2-40B4-BE49-F238E27FC236}">
                <a16:creationId xmlns:a16="http://schemas.microsoft.com/office/drawing/2014/main" id="{620F39BE-CCF0-968B-3269-2ECF0CB8F521}"/>
              </a:ext>
            </a:extLst>
          </p:cNvPr>
          <p:cNvPicPr>
            <a:picLocks noChangeAspect="1"/>
          </p:cNvPicPr>
          <p:nvPr/>
        </p:nvPicPr>
        <p:blipFill>
          <a:blip r:embed="rId3"/>
          <a:stretch>
            <a:fillRect/>
          </a:stretch>
        </p:blipFill>
        <p:spPr>
          <a:xfrm>
            <a:off x="1863609" y="2510695"/>
            <a:ext cx="9188187" cy="296507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194</a:t>
            </a:fld>
            <a:endParaRPr lang="en-US"/>
          </a:p>
        </p:txBody>
      </p:sp>
    </p:spTree>
    <p:extLst>
      <p:ext uri="{BB962C8B-B14F-4D97-AF65-F5344CB8AC3E}">
        <p14:creationId xmlns:p14="http://schemas.microsoft.com/office/powerpoint/2010/main" val="30712611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C8CF-C769-78F8-2EC4-595DD9C7F9F5}"/>
              </a:ext>
            </a:extLst>
          </p:cNvPr>
          <p:cNvSpPr>
            <a:spLocks noGrp="1"/>
          </p:cNvSpPr>
          <p:nvPr>
            <p:ph type="title"/>
          </p:nvPr>
        </p:nvSpPr>
        <p:spPr/>
        <p:txBody>
          <a:bodyPr/>
          <a:lstStyle/>
          <a:p>
            <a:r>
              <a:rPr lang="en-US" cap="none" dirty="0">
                <a:latin typeface="Oswald"/>
                <a:ea typeface="Noto Serif"/>
                <a:cs typeface="Noto Serif"/>
              </a:rPr>
              <a:t>Consent Loading Page</a:t>
            </a:r>
            <a:endParaRPr lang="en-US" dirty="0"/>
          </a:p>
        </p:txBody>
      </p:sp>
      <p:pic>
        <p:nvPicPr>
          <p:cNvPr id="4" name="Picture 3" descr="Screenshot of the data import page for the parent’s federal tax information from the IRS where their information is being directly transferred from the IRS into their FAFSA form. The parent should not leave this page while their information is being loaded into their application. ">
            <a:extLst>
              <a:ext uri="{FF2B5EF4-FFF2-40B4-BE49-F238E27FC236}">
                <a16:creationId xmlns:a16="http://schemas.microsoft.com/office/drawing/2014/main" id="{ADC73F68-5F74-42CB-7D0D-C1BE57DCC8A5}"/>
              </a:ext>
            </a:extLst>
          </p:cNvPr>
          <p:cNvPicPr>
            <a:picLocks noChangeAspect="1"/>
          </p:cNvPicPr>
          <p:nvPr/>
        </p:nvPicPr>
        <p:blipFill>
          <a:blip r:embed="rId2"/>
          <a:stretch>
            <a:fillRect/>
          </a:stretch>
        </p:blipFill>
        <p:spPr>
          <a:xfrm>
            <a:off x="2003503" y="2945433"/>
            <a:ext cx="7162800" cy="2695575"/>
          </a:xfrm>
          <a:prstGeom prst="rect">
            <a:avLst/>
          </a:prstGeom>
          <a:ln>
            <a:solidFill>
              <a:schemeClr val="tx1"/>
            </a:solidFill>
          </a:ln>
        </p:spPr>
      </p:pic>
      <p:sp>
        <p:nvSpPr>
          <p:cNvPr id="7" name="TextBox 6">
            <a:extLst>
              <a:ext uri="{FF2B5EF4-FFF2-40B4-BE49-F238E27FC236}">
                <a16:creationId xmlns:a16="http://schemas.microsoft.com/office/drawing/2014/main" id="{84E89C3E-975B-607F-4D2F-432944059159}"/>
              </a:ext>
            </a:extLst>
          </p:cNvPr>
          <p:cNvSpPr txBox="1"/>
          <p:nvPr/>
        </p:nvSpPr>
        <p:spPr>
          <a:xfrm>
            <a:off x="666503" y="1868795"/>
            <a:ext cx="10657171" cy="872034"/>
          </a:xfrm>
          <a:prstGeom prst="rect">
            <a:avLst/>
          </a:prstGeom>
          <a:noFill/>
        </p:spPr>
        <p:txBody>
          <a:bodyPr wrap="square" lIns="91440" tIns="45720" rIns="91440" bIns="45720" rtlCol="0" anchor="t">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parent’s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7C06FEF9-4CEA-4C85-B277-41E227B156A7}"/>
              </a:ext>
            </a:extLst>
          </p:cNvPr>
          <p:cNvSpPr>
            <a:spLocks noGrp="1"/>
          </p:cNvSpPr>
          <p:nvPr>
            <p:ph type="sldNum" sz="quarter" idx="4"/>
          </p:nvPr>
        </p:nvSpPr>
        <p:spPr/>
        <p:txBody>
          <a:bodyPr/>
          <a:lstStyle/>
          <a:p>
            <a:fld id="{234755BD-B4AC-9044-BCE4-27904766F8BB}" type="slidenum">
              <a:rPr lang="en-US" smtClean="0"/>
              <a:pPr/>
              <a:t>195</a:t>
            </a:fld>
            <a:endParaRPr lang="en-US"/>
          </a:p>
        </p:txBody>
      </p:sp>
    </p:spTree>
    <p:extLst>
      <p:ext uri="{BB962C8B-B14F-4D97-AF65-F5344CB8AC3E}">
        <p14:creationId xmlns:p14="http://schemas.microsoft.com/office/powerpoint/2010/main" val="392228324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C8CF-C769-78F8-2EC4-595DD9C7F9F5}"/>
              </a:ext>
            </a:extLst>
          </p:cNvPr>
          <p:cNvSpPr>
            <a:spLocks noGrp="1"/>
          </p:cNvSpPr>
          <p:nvPr>
            <p:ph type="title"/>
          </p:nvPr>
        </p:nvSpPr>
        <p:spPr/>
        <p:txBody>
          <a:bodyPr/>
          <a:lstStyle/>
          <a:p>
            <a:r>
              <a:rPr lang="en-US" cap="none" dirty="0">
                <a:latin typeface="Oswald"/>
                <a:ea typeface="Noto Serif"/>
                <a:cs typeface="Noto Serif"/>
              </a:rPr>
              <a:t>Consent Results Page</a:t>
            </a:r>
            <a:endParaRPr lang="en-US" dirty="0"/>
          </a:p>
        </p:txBody>
      </p:sp>
      <p:sp>
        <p:nvSpPr>
          <p:cNvPr id="7" name="TextBox 6">
            <a:extLst>
              <a:ext uri="{FF2B5EF4-FFF2-40B4-BE49-F238E27FC236}">
                <a16:creationId xmlns:a16="http://schemas.microsoft.com/office/drawing/2014/main" id="{84E89C3E-975B-607F-4D2F-432944059159}"/>
              </a:ext>
            </a:extLst>
          </p:cNvPr>
          <p:cNvSpPr txBox="1"/>
          <p:nvPr/>
        </p:nvSpPr>
        <p:spPr>
          <a:xfrm>
            <a:off x="666503" y="1788707"/>
            <a:ext cx="10657171" cy="1287532"/>
          </a:xfrm>
          <a:prstGeom prst="rect">
            <a:avLst/>
          </a:prstGeom>
          <a:noFill/>
        </p:spPr>
        <p:txBody>
          <a:bodyPr wrap="square" lIns="91440" tIns="45720" rIns="91440" bIns="45720" rtlCol="0" anchor="t">
            <a:spAutoFit/>
          </a:bodyPr>
          <a:lstStyle/>
          <a:p>
            <a:pPr>
              <a:lnSpc>
                <a:spcPct val="150000"/>
              </a:lnSpc>
            </a:pPr>
            <a:r>
              <a:rPr lang="en-US">
                <a:cs typeface="Arial"/>
              </a:rPr>
              <a:t>If the data import from the IRS is not successful, an error message will appear saying “Data Not Received.” The parent can then continue to manually input their financial information in the “Parent Financials” section.</a:t>
            </a:r>
          </a:p>
        </p:txBody>
      </p:sp>
      <p:pic>
        <p:nvPicPr>
          <p:cNvPr id="5" name="Picture 4" descr="Screenshot of the results from the data import page. The parent is informed that their information was not received. They may have to manually enter in their tax information into their Finances section. ">
            <a:extLst>
              <a:ext uri="{FF2B5EF4-FFF2-40B4-BE49-F238E27FC236}">
                <a16:creationId xmlns:a16="http://schemas.microsoft.com/office/drawing/2014/main" id="{B3B653E6-4BEF-473E-AFD5-0AA598C43D72}"/>
              </a:ext>
            </a:extLst>
          </p:cNvPr>
          <p:cNvPicPr>
            <a:picLocks noChangeAspect="1"/>
          </p:cNvPicPr>
          <p:nvPr/>
        </p:nvPicPr>
        <p:blipFill>
          <a:blip r:embed="rId2"/>
          <a:stretch>
            <a:fillRect/>
          </a:stretch>
        </p:blipFill>
        <p:spPr>
          <a:xfrm>
            <a:off x="2325341" y="3270653"/>
            <a:ext cx="7143750" cy="3390900"/>
          </a:xfrm>
          <a:prstGeom prst="rect">
            <a:avLst/>
          </a:prstGeom>
          <a:ln>
            <a:solidFill>
              <a:schemeClr val="bg1"/>
            </a:solidFill>
          </a:ln>
        </p:spPr>
      </p:pic>
      <p:sp>
        <p:nvSpPr>
          <p:cNvPr id="3" name="Slide Number Placeholder 2">
            <a:extLst>
              <a:ext uri="{FF2B5EF4-FFF2-40B4-BE49-F238E27FC236}">
                <a16:creationId xmlns:a16="http://schemas.microsoft.com/office/drawing/2014/main" id="{7C06FEF9-4CEA-4C85-B277-41E227B156A7}"/>
              </a:ext>
            </a:extLst>
          </p:cNvPr>
          <p:cNvSpPr>
            <a:spLocks noGrp="1"/>
          </p:cNvSpPr>
          <p:nvPr>
            <p:ph type="sldNum" sz="quarter" idx="4"/>
          </p:nvPr>
        </p:nvSpPr>
        <p:spPr/>
        <p:txBody>
          <a:bodyPr/>
          <a:lstStyle/>
          <a:p>
            <a:fld id="{234755BD-B4AC-9044-BCE4-27904766F8BB}" type="slidenum">
              <a:rPr lang="en-US" smtClean="0"/>
              <a:pPr/>
              <a:t>196</a:t>
            </a:fld>
            <a:endParaRPr lang="en-US"/>
          </a:p>
        </p:txBody>
      </p:sp>
    </p:spTree>
    <p:extLst>
      <p:ext uri="{BB962C8B-B14F-4D97-AF65-F5344CB8AC3E}">
        <p14:creationId xmlns:p14="http://schemas.microsoft.com/office/powerpoint/2010/main" val="299618895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Consent and Approval Correction Signature</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2" y="1716076"/>
            <a:ext cx="4344282" cy="1703030"/>
          </a:xfrm>
          <a:prstGeom prst="rect">
            <a:avLst/>
          </a:prstGeom>
          <a:noFill/>
        </p:spPr>
        <p:txBody>
          <a:bodyPr wrap="square" lIns="91440" tIns="45720" rIns="91440" bIns="45720" rtlCol="0" anchor="t">
            <a:spAutoFit/>
          </a:bodyPr>
          <a:lstStyle/>
          <a:p>
            <a:pPr>
              <a:lnSpc>
                <a:spcPct val="150000"/>
              </a:lnSpc>
            </a:pPr>
            <a:r>
              <a:rPr lang="en-US" dirty="0"/>
              <a:t>After the parent fills out their financial information, they need to acknowledge the terms and conditions of the FAFSA</a:t>
            </a:r>
            <a:r>
              <a:rPr lang="en-US" baseline="30000" dirty="0"/>
              <a:t>®</a:t>
            </a:r>
            <a:r>
              <a:rPr lang="en-US" dirty="0"/>
              <a:t> form, sign, and submit their correction.</a:t>
            </a:r>
          </a:p>
        </p:txBody>
      </p:sp>
      <p:pic>
        <p:nvPicPr>
          <p:cNvPr id="4" name="Picture 3" descr="Screenshot of the signature page. The parent is instructed to review the terms and conditions they will be agreeing to by signing the FAFSA form. A checkbox indicates the parent agrees to the terms, and there is a button below that for the parent to “Sign” the form.">
            <a:extLst>
              <a:ext uri="{FF2B5EF4-FFF2-40B4-BE49-F238E27FC236}">
                <a16:creationId xmlns:a16="http://schemas.microsoft.com/office/drawing/2014/main" id="{B4893DA0-45DD-7322-6E1D-1E78C035D0B4}"/>
              </a:ext>
            </a:extLst>
          </p:cNvPr>
          <p:cNvPicPr>
            <a:picLocks noChangeAspect="1"/>
          </p:cNvPicPr>
          <p:nvPr/>
        </p:nvPicPr>
        <p:blipFill>
          <a:blip r:embed="rId3"/>
          <a:stretch>
            <a:fillRect/>
          </a:stretch>
        </p:blipFill>
        <p:spPr>
          <a:xfrm>
            <a:off x="6098207" y="1368115"/>
            <a:ext cx="4335270" cy="532981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197</a:t>
            </a:fld>
            <a:endParaRPr lang="en-US"/>
          </a:p>
        </p:txBody>
      </p:sp>
    </p:spTree>
    <p:extLst>
      <p:ext uri="{BB962C8B-B14F-4D97-AF65-F5344CB8AC3E}">
        <p14:creationId xmlns:p14="http://schemas.microsoft.com/office/powerpoint/2010/main" val="47892989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Confirmation</a:t>
            </a:r>
          </a:p>
        </p:txBody>
      </p:sp>
      <p:sp>
        <p:nvSpPr>
          <p:cNvPr id="2" name="TextBox 1">
            <a:extLst>
              <a:ext uri="{FF2B5EF4-FFF2-40B4-BE49-F238E27FC236}">
                <a16:creationId xmlns:a16="http://schemas.microsoft.com/office/drawing/2014/main" id="{FD14C24C-5879-9D9D-8034-231E7F261124}"/>
              </a:ext>
            </a:extLst>
          </p:cNvPr>
          <p:cNvSpPr txBox="1"/>
          <p:nvPr/>
        </p:nvSpPr>
        <p:spPr>
          <a:xfrm>
            <a:off x="644809" y="1716830"/>
            <a:ext cx="4536791"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confirmation page. This page displays information for the parent about next steps and tracking their FAFSA</a:t>
            </a:r>
            <a:r>
              <a:rPr lang="en-US" baseline="30000">
                <a:solidFill>
                  <a:srgbClr val="191918"/>
                </a:solidFill>
                <a:latin typeface="Arial"/>
                <a:cs typeface="Arial"/>
              </a:rPr>
              <a:t>®</a:t>
            </a:r>
            <a:r>
              <a:rPr lang="en-US">
                <a:solidFill>
                  <a:srgbClr val="191918"/>
                </a:solidFill>
                <a:latin typeface="Arial"/>
                <a:cs typeface="Arial"/>
              </a:rPr>
              <a:t> correction. </a:t>
            </a:r>
            <a:endParaRPr lang="en-US">
              <a:cs typeface="Arial"/>
            </a:endParaRPr>
          </a:p>
        </p:txBody>
      </p:sp>
      <p:pic>
        <p:nvPicPr>
          <p:cNvPr id="4" name="Picture 3" descr="Screenshot of the correction confirmation page, informing the parent that the changes to the student’s FAFSA form have been submitted. Next steps are provided, reminding the parent to check their email for a copy of the confirmation and that the student can track their form and will receive communications from their school. A button to “View Status” allows the parent to track the student’s FAFSA form. ">
            <a:extLst>
              <a:ext uri="{FF2B5EF4-FFF2-40B4-BE49-F238E27FC236}">
                <a16:creationId xmlns:a16="http://schemas.microsoft.com/office/drawing/2014/main" id="{DD57A677-ECE7-7A9D-9221-0A15C611CE4A}"/>
              </a:ext>
            </a:extLst>
          </p:cNvPr>
          <p:cNvPicPr>
            <a:picLocks noChangeAspect="1"/>
          </p:cNvPicPr>
          <p:nvPr/>
        </p:nvPicPr>
        <p:blipFill>
          <a:blip r:embed="rId3"/>
          <a:stretch>
            <a:fillRect/>
          </a:stretch>
        </p:blipFill>
        <p:spPr>
          <a:xfrm>
            <a:off x="5402372" y="1716830"/>
            <a:ext cx="5357777" cy="470392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198</a:t>
            </a:fld>
            <a:endParaRPr lang="en-US"/>
          </a:p>
        </p:txBody>
      </p:sp>
    </p:spTree>
    <p:extLst>
      <p:ext uri="{BB962C8B-B14F-4D97-AF65-F5344CB8AC3E}">
        <p14:creationId xmlns:p14="http://schemas.microsoft.com/office/powerpoint/2010/main" val="252734512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3DEB2E1-8643-43E6-A6C5-9D8EC1829F6D}"/>
              </a:ext>
            </a:extLst>
          </p:cNvPr>
          <p:cNvSpPr txBox="1">
            <a:spLocks noGrp="1"/>
          </p:cNvSpPr>
          <p:nvPr>
            <p:ph type="title" idx="4294967295"/>
          </p:nvPr>
        </p:nvSpPr>
        <p:spPr>
          <a:xfrm>
            <a:off x="776721" y="3211079"/>
            <a:ext cx="3368985" cy="928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800" cap="none" spc="0">
                <a:latin typeface="Oswald"/>
              </a:rPr>
              <a:t>Conclusion</a:t>
            </a:r>
            <a:endParaRPr lang="en-US">
              <a:ea typeface="+mn-ea"/>
              <a:cs typeface="+mn-cs"/>
            </a:endParaRPr>
          </a:p>
        </p:txBody>
      </p:sp>
      <p:sp>
        <p:nvSpPr>
          <p:cNvPr id="4" name="Slide Number Placeholder 3"/>
          <p:cNvSpPr>
            <a:spLocks noGrp="1"/>
          </p:cNvSpPr>
          <p:nvPr>
            <p:ph type="sldNum" sz="quarter" idx="10"/>
          </p:nvPr>
        </p:nvSpPr>
        <p:spPr>
          <a:xfrm>
            <a:off x="11707151" y="6354240"/>
            <a:ext cx="399651" cy="312098"/>
          </a:xfrm>
          <a:prstGeom prst="rect">
            <a:avLst/>
          </a:prstGeom>
        </p:spPr>
        <p:txBody>
          <a:bodyPr vert="horz" lIns="0" tIns="0" rIns="91440" bIns="45720" rtlCol="0" anchor="t" anchorCtr="0"/>
          <a:lstStyle>
            <a:defPPr>
              <a:defRPr lang="en-US"/>
            </a:defPPr>
            <a:lvl1pPr marL="0" algn="l" defTabSz="914400" rtl="0" eaLnBrk="1" latinLnBrk="0" hangingPunct="1">
              <a:defRPr sz="751"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4755BD-B4AC-9044-BCE4-27904766F8BB}" type="slidenum">
              <a:rPr lang="en-US" smtClean="0"/>
              <a:pPr/>
              <a:t>199</a:t>
            </a:fld>
            <a:endParaRPr lang="en-US"/>
          </a:p>
        </p:txBody>
      </p:sp>
    </p:spTree>
    <p:extLst>
      <p:ext uri="{BB962C8B-B14F-4D97-AF65-F5344CB8AC3E}">
        <p14:creationId xmlns:p14="http://schemas.microsoft.com/office/powerpoint/2010/main" val="3326055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Dependent Student Invites Parent</a:t>
            </a:r>
            <a:endParaRPr lang="en-US" sz="48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3021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Homelessness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345280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homeless or at risk of being homeless. The student selects "No."</a:t>
            </a:r>
            <a:endParaRPr lang="en-US">
              <a:latin typeface="Arial"/>
            </a:endParaRPr>
          </a:p>
        </p:txBody>
      </p:sp>
      <p:pic>
        <p:nvPicPr>
          <p:cNvPr id="4" name="Picture 3" descr="Screenshot continuation of the “Personal Circumstances” section, which asks the student if they were unaccompanied and either homeless or self-supporting and at risk for homelessness on or after July 1, 2024.">
            <a:extLst>
              <a:ext uri="{FF2B5EF4-FFF2-40B4-BE49-F238E27FC236}">
                <a16:creationId xmlns:a16="http://schemas.microsoft.com/office/drawing/2014/main" id="{07977802-96A2-CFA8-E3CB-4446149D803A}"/>
              </a:ext>
            </a:extLst>
          </p:cNvPr>
          <p:cNvPicPr>
            <a:picLocks noChangeAspect="1"/>
          </p:cNvPicPr>
          <p:nvPr/>
        </p:nvPicPr>
        <p:blipFill>
          <a:blip r:embed="rId3"/>
          <a:stretch>
            <a:fillRect/>
          </a:stretch>
        </p:blipFill>
        <p:spPr>
          <a:xfrm>
            <a:off x="4366572" y="1714500"/>
            <a:ext cx="6998114" cy="290963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a:t>
            </a:fld>
            <a:endParaRPr lang="en-US"/>
          </a:p>
        </p:txBody>
      </p:sp>
    </p:spTree>
    <p:extLst>
      <p:ext uri="{BB962C8B-B14F-4D97-AF65-F5344CB8AC3E}">
        <p14:creationId xmlns:p14="http://schemas.microsoft.com/office/powerpoint/2010/main" val="1457245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Unusual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81797" y="1726033"/>
            <a:ext cx="449980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unusual circumstances prevent them from contacting their parent(s). The student selects "No."</a:t>
            </a:r>
            <a:endParaRPr lang="en-US">
              <a:latin typeface="Arial"/>
            </a:endParaRPr>
          </a:p>
        </p:txBody>
      </p:sp>
      <p:pic>
        <p:nvPicPr>
          <p:cNvPr id="4" name="Picture 3" descr="Screenshot continuation of the “Personal Circumstances” section, which asks the student if unusual circumstances prevent them from contacting their parents or if contacting the parents would pose a risk to the student. These circumstances include abusive home, being abandoned, refugee or asylee status, human trafficking, incarceration, and otherwise being unable to contact or locate their parent.">
            <a:extLst>
              <a:ext uri="{FF2B5EF4-FFF2-40B4-BE49-F238E27FC236}">
                <a16:creationId xmlns:a16="http://schemas.microsoft.com/office/drawing/2014/main" id="{B7BFE293-AFE6-5971-45A4-AE6372A2548E}"/>
              </a:ext>
            </a:extLst>
          </p:cNvPr>
          <p:cNvPicPr>
            <a:picLocks noChangeAspect="1"/>
          </p:cNvPicPr>
          <p:nvPr/>
        </p:nvPicPr>
        <p:blipFill>
          <a:blip r:embed="rId3"/>
          <a:stretch>
            <a:fillRect/>
          </a:stretch>
        </p:blipFill>
        <p:spPr>
          <a:xfrm>
            <a:off x="5181600" y="1726033"/>
            <a:ext cx="5793459" cy="438392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a:t>
            </a:fld>
            <a:endParaRPr lang="en-US"/>
          </a:p>
        </p:txBody>
      </p:sp>
    </p:spTree>
    <p:extLst>
      <p:ext uri="{BB962C8B-B14F-4D97-AF65-F5344CB8AC3E}">
        <p14:creationId xmlns:p14="http://schemas.microsoft.com/office/powerpoint/2010/main" val="657387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Dependency Status: 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68350" y="1720243"/>
            <a:ext cx="4513249"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Based on the answers provided by the student, they are considered a dependent student. The student is asked if they want a financial aid administrator to determine their eligibility for a Direct Unsubsidized Loan only. This is an option if the student’s parents are unwilling to provide information. The student selects "No,“ and if the student had selected “Yes,” a modal would appear to warn them about missing out on other potential federal student aid. </a:t>
            </a:r>
            <a:endParaRPr lang="en-US">
              <a:latin typeface="Arial" panose="020B0604020202020204" pitchFamily="34" charset="0"/>
              <a:cs typeface="Arial" panose="020B0604020202020204" pitchFamily="34" charset="0"/>
            </a:endParaRPr>
          </a:p>
        </p:txBody>
      </p:sp>
      <p:pic>
        <p:nvPicPr>
          <p:cNvPr id="4" name="Picture 3" descr="Screenshot that informs the student that, based on their answers in the previous section, they are determined to be a dependent student. Below that, the student is asked if they would like to apply for a Direct Unsubsidized Loan only.">
            <a:extLst>
              <a:ext uri="{FF2B5EF4-FFF2-40B4-BE49-F238E27FC236}">
                <a16:creationId xmlns:a16="http://schemas.microsoft.com/office/drawing/2014/main" id="{9F268907-D3FF-465A-D533-1DFD6D1B85D4}"/>
              </a:ext>
            </a:extLst>
          </p:cNvPr>
          <p:cNvPicPr>
            <a:picLocks noChangeAspect="1"/>
          </p:cNvPicPr>
          <p:nvPr/>
        </p:nvPicPr>
        <p:blipFill>
          <a:blip r:embed="rId3"/>
          <a:stretch>
            <a:fillRect/>
          </a:stretch>
        </p:blipFill>
        <p:spPr>
          <a:xfrm>
            <a:off x="5321529" y="1456453"/>
            <a:ext cx="6252442" cy="422055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a:t>
            </a:fld>
            <a:endParaRPr lang="en-US"/>
          </a:p>
        </p:txBody>
      </p:sp>
    </p:spTree>
    <p:extLst>
      <p:ext uri="{BB962C8B-B14F-4D97-AF65-F5344CB8AC3E}">
        <p14:creationId xmlns:p14="http://schemas.microsoft.com/office/powerpoint/2010/main" val="2429639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3600" b="1" i="0" u="none" strike="noStrike" kern="1200" cap="none" spc="0" normalizeH="0" baseline="0" noProof="0">
                <a:ln>
                  <a:noFill/>
                </a:ln>
                <a:effectLst/>
                <a:uLnTx/>
                <a:uFillTx/>
                <a:latin typeface="Oswald"/>
                <a:ea typeface="+mn-ea"/>
                <a:cs typeface="+mn-cs"/>
              </a:rPr>
              <a:t>Dependent Student: Tell </a:t>
            </a:r>
            <a:r>
              <a:rPr lang="en-US" altLang="en-US" sz="3600" cap="none" spc="0">
                <a:latin typeface="Oswald"/>
              </a:rPr>
              <a:t>Us About Your Parents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6BA9885-232D-E407-9BEF-B514C5E3332B}"/>
              </a:ext>
            </a:extLst>
          </p:cNvPr>
          <p:cNvSpPr txBox="1"/>
          <p:nvPr/>
        </p:nvSpPr>
        <p:spPr>
          <a:xfrm>
            <a:off x="681798" y="1722648"/>
            <a:ext cx="4499802"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As the student is considered dependent, they are asked to provide information about their parents.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considers their “parent" to be their legal (biological or adoptive) parent. The student is asked if their parents are married. The student selects "Yes" and is instructed to provide information about both their parents on the FAFSA form. </a:t>
            </a:r>
            <a:endParaRPr lang="en-US">
              <a:latin typeface="Arial" panose="020B0604020202020204" pitchFamily="34" charset="0"/>
              <a:cs typeface="Arial" panose="020B0604020202020204" pitchFamily="34" charset="0"/>
            </a:endParaRPr>
          </a:p>
        </p:txBody>
      </p:sp>
      <p:pic>
        <p:nvPicPr>
          <p:cNvPr id="4" name="Picture 3" descr="Screenshot continuation of the “Personal Circumstances” section, which asks the student if their parents are married. Below that, the student is reminded that they are required to provide information for both their parents and that they can invite their parents to the form to complete the required sections.">
            <a:extLst>
              <a:ext uri="{FF2B5EF4-FFF2-40B4-BE49-F238E27FC236}">
                <a16:creationId xmlns:a16="http://schemas.microsoft.com/office/drawing/2014/main" id="{D4E06D5E-ED4D-1D76-DDF2-769E6B7BB4E7}"/>
              </a:ext>
            </a:extLst>
          </p:cNvPr>
          <p:cNvPicPr>
            <a:picLocks noChangeAspect="1"/>
          </p:cNvPicPr>
          <p:nvPr/>
        </p:nvPicPr>
        <p:blipFill>
          <a:blip r:embed="rId3"/>
          <a:stretch>
            <a:fillRect/>
          </a:stretch>
        </p:blipFill>
        <p:spPr>
          <a:xfrm>
            <a:off x="5560213" y="1815829"/>
            <a:ext cx="5884076" cy="384986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23</a:t>
            </a:fld>
            <a:endParaRPr lang="en-US"/>
          </a:p>
        </p:txBody>
      </p:sp>
    </p:spTree>
    <p:extLst>
      <p:ext uri="{BB962C8B-B14F-4D97-AF65-F5344CB8AC3E}">
        <p14:creationId xmlns:p14="http://schemas.microsoft.com/office/powerpoint/2010/main" val="3709909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Invites Parents to FAFSA</a:t>
            </a:r>
            <a:r>
              <a:rPr lang="en-US" altLang="en-US" sz="3600" cap="none" spc="0" baseline="30000">
                <a:latin typeface="Oswald"/>
              </a:rPr>
              <a:t>®</a:t>
            </a:r>
            <a:r>
              <a:rPr lang="en-US" altLang="en-US" sz="3600" cap="none" spc="0">
                <a:latin typeface="Oswald"/>
              </a:rPr>
              <a:t> Form</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0C55035-1E35-3CE3-6E53-D8FD73615DBE}"/>
              </a:ext>
            </a:extLst>
          </p:cNvPr>
          <p:cNvSpPr txBox="1"/>
          <p:nvPr/>
        </p:nvSpPr>
        <p:spPr>
          <a:xfrm>
            <a:off x="676471" y="1525014"/>
            <a:ext cx="10030408"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enter personal information about their parents in order to send them an invite to their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In this scenario, the student invites one parent. </a:t>
            </a:r>
            <a:endParaRPr lang="en-US">
              <a:latin typeface="Arial" panose="020B0604020202020204" pitchFamily="34" charset="0"/>
              <a:cs typeface="Arial" panose="020B0604020202020204" pitchFamily="34" charset="0"/>
            </a:endParaRPr>
          </a:p>
        </p:txBody>
      </p:sp>
      <p:pic>
        <p:nvPicPr>
          <p:cNvPr id="7" name="Picture 6" descr="Screenshot continuation of the “Personal Circumstances” section, which instructs the student to invite their parents to the FAFSA form to provide their information. There are text boxes to enter the name for the parent and the parent’s spouse or partner.">
            <a:extLst>
              <a:ext uri="{FF2B5EF4-FFF2-40B4-BE49-F238E27FC236}">
                <a16:creationId xmlns:a16="http://schemas.microsoft.com/office/drawing/2014/main" id="{7093D4F7-F43B-9529-7F60-92DA669BDB04}"/>
              </a:ext>
            </a:extLst>
          </p:cNvPr>
          <p:cNvPicPr>
            <a:picLocks noChangeAspect="1"/>
          </p:cNvPicPr>
          <p:nvPr/>
        </p:nvPicPr>
        <p:blipFill>
          <a:blip r:embed="rId3"/>
          <a:stretch>
            <a:fillRect/>
          </a:stretch>
        </p:blipFill>
        <p:spPr>
          <a:xfrm>
            <a:off x="1228493" y="2589248"/>
            <a:ext cx="4607162" cy="4031267"/>
          </a:xfrm>
          <a:prstGeom prst="rect">
            <a:avLst/>
          </a:prstGeom>
          <a:ln>
            <a:solidFill>
              <a:schemeClr val="tx1"/>
            </a:solidFill>
          </a:ln>
        </p:spPr>
      </p:pic>
      <p:pic>
        <p:nvPicPr>
          <p:cNvPr id="10" name="Picture 9" descr="Screenshot continuation of the “Personal Circumstances” section, which instructs the student to invite their parents to the FAFSA form to provide their information. Text boxes request the parent's and parent’s spouse or partner’s date of birth, Social Security numbers, and email addresses. Below, there is a button for the student to “Send Invite.”">
            <a:extLst>
              <a:ext uri="{FF2B5EF4-FFF2-40B4-BE49-F238E27FC236}">
                <a16:creationId xmlns:a16="http://schemas.microsoft.com/office/drawing/2014/main" id="{28401DEF-1E26-C773-A00D-4B4E2EC61776}"/>
              </a:ext>
            </a:extLst>
          </p:cNvPr>
          <p:cNvPicPr>
            <a:picLocks noChangeAspect="1"/>
          </p:cNvPicPr>
          <p:nvPr/>
        </p:nvPicPr>
        <p:blipFill>
          <a:blip r:embed="rId4"/>
          <a:stretch>
            <a:fillRect/>
          </a:stretch>
        </p:blipFill>
        <p:spPr>
          <a:xfrm>
            <a:off x="6172200" y="2589248"/>
            <a:ext cx="5088316" cy="403126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24</a:t>
            </a:fld>
            <a:endParaRPr lang="en-US"/>
          </a:p>
        </p:txBody>
      </p:sp>
    </p:spTree>
    <p:extLst>
      <p:ext uri="{BB962C8B-B14F-4D97-AF65-F5344CB8AC3E}">
        <p14:creationId xmlns:p14="http://schemas.microsoft.com/office/powerpoint/2010/main" val="896314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1318" y="1719259"/>
            <a:ext cx="392931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Demographics" section. It provides an overview of the section. </a:t>
            </a:r>
            <a:endParaRPr lang="en-US">
              <a:latin typeface="Arial"/>
            </a:endParaRPr>
          </a:p>
        </p:txBody>
      </p:sp>
      <p:pic>
        <p:nvPicPr>
          <p:cNvPr id="6" name="Picture 5" descr="Screenshot of the introduction to the “Student Demographics” section, which informs the student that the next series of pages will ask about their background and the education levels of their parent(s) and that the information provided may help determine how much federal student aid the student is eligible to receive.">
            <a:extLst>
              <a:ext uri="{FF2B5EF4-FFF2-40B4-BE49-F238E27FC236}">
                <a16:creationId xmlns:a16="http://schemas.microsoft.com/office/drawing/2014/main" id="{2CFE1269-B227-683A-FB5D-2ED09E381BDA}"/>
              </a:ext>
            </a:extLst>
          </p:cNvPr>
          <p:cNvPicPr>
            <a:picLocks noChangeAspect="1"/>
          </p:cNvPicPr>
          <p:nvPr/>
        </p:nvPicPr>
        <p:blipFill>
          <a:blip r:embed="rId3"/>
          <a:stretch>
            <a:fillRect/>
          </a:stretch>
        </p:blipFill>
        <p:spPr>
          <a:xfrm>
            <a:off x="4857845" y="1719259"/>
            <a:ext cx="6652837" cy="291109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25</a:t>
            </a:fld>
            <a:endParaRPr lang="en-US"/>
          </a:p>
        </p:txBody>
      </p:sp>
    </p:spTree>
    <p:extLst>
      <p:ext uri="{BB962C8B-B14F-4D97-AF65-F5344CB8AC3E}">
        <p14:creationId xmlns:p14="http://schemas.microsoft.com/office/powerpoint/2010/main" val="3871284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1798" y="1728549"/>
            <a:ext cx="4499802"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gender identity. The student selects “Prefer not to answer.”</a:t>
            </a:r>
            <a:endParaRPr lang="en-US">
              <a:latin typeface="Arial" panose="020B0604020202020204" pitchFamily="34" charset="0"/>
              <a:cs typeface="Arial" panose="020B0604020202020204" pitchFamily="34" charset="0"/>
            </a:endParaRPr>
          </a:p>
        </p:txBody>
      </p:sp>
      <p:pic>
        <p:nvPicPr>
          <p:cNvPr id="4" name="Picture 3" descr="Screenshot of the first page of the “Student Demographics” section. The student is informed the questions are for research purposes only and will not affect federal student aid eligibility. Below that, the student is asked to select their gender identity from the list of “Male,” “Female,” “Nonbinary,” and “Prefer not to answer.”">
            <a:extLst>
              <a:ext uri="{FF2B5EF4-FFF2-40B4-BE49-F238E27FC236}">
                <a16:creationId xmlns:a16="http://schemas.microsoft.com/office/drawing/2014/main" id="{4D638808-FEDC-96E3-F862-0BEC54FF539E}"/>
              </a:ext>
            </a:extLst>
          </p:cNvPr>
          <p:cNvPicPr>
            <a:picLocks noChangeAspect="1"/>
          </p:cNvPicPr>
          <p:nvPr/>
        </p:nvPicPr>
        <p:blipFill>
          <a:blip r:embed="rId3"/>
          <a:stretch>
            <a:fillRect/>
          </a:stretch>
        </p:blipFill>
        <p:spPr>
          <a:xfrm>
            <a:off x="5181600" y="1550709"/>
            <a:ext cx="5650555" cy="440892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a:t>
            </a:fld>
            <a:endParaRPr lang="en-US"/>
          </a:p>
        </p:txBody>
      </p:sp>
    </p:spTree>
    <p:extLst>
      <p:ext uri="{BB962C8B-B14F-4D97-AF65-F5344CB8AC3E}">
        <p14:creationId xmlns:p14="http://schemas.microsoft.com/office/powerpoint/2010/main" val="3358566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Race and Ethnicity</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81798" y="1719646"/>
            <a:ext cx="461634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of Hispanic, Latino, or Spanish origin. The student selects the checkboxes that apply to them. </a:t>
            </a:r>
            <a:endParaRPr lang="en-US">
              <a:latin typeface="Arial"/>
            </a:endParaRPr>
          </a:p>
        </p:txBody>
      </p:sp>
      <p:pic>
        <p:nvPicPr>
          <p:cNvPr id="4" name="Picture 3"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by choosing from “No, not of Hispanic, Latino, or Spanish origin;” “Yes, Mexican, Mexican American, or Chicano;” “Yes, Puerto Rican;” “Yes, Cuban;” “Yes, another Hispanic, Latino, or Spanish origin;” and &quot;Prefer not to answer.&quot;">
            <a:extLst>
              <a:ext uri="{FF2B5EF4-FFF2-40B4-BE49-F238E27FC236}">
                <a16:creationId xmlns:a16="http://schemas.microsoft.com/office/drawing/2014/main" id="{4935B7ED-6288-C3BF-D267-4F7E04A58490}"/>
              </a:ext>
            </a:extLst>
          </p:cNvPr>
          <p:cNvPicPr>
            <a:picLocks noChangeAspect="1"/>
          </p:cNvPicPr>
          <p:nvPr/>
        </p:nvPicPr>
        <p:blipFill>
          <a:blip r:embed="rId3"/>
          <a:stretch>
            <a:fillRect/>
          </a:stretch>
        </p:blipFill>
        <p:spPr>
          <a:xfrm>
            <a:off x="5613979" y="1422536"/>
            <a:ext cx="5424136" cy="460642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a:t>
            </a:fld>
            <a:endParaRPr lang="en-US"/>
          </a:p>
        </p:txBody>
      </p:sp>
    </p:spTree>
    <p:extLst>
      <p:ext uri="{BB962C8B-B14F-4D97-AF65-F5344CB8AC3E}">
        <p14:creationId xmlns:p14="http://schemas.microsoft.com/office/powerpoint/2010/main" val="2781717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Race and Ethnicity (Continued)</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490B82CE-6CCF-A030-AA7D-3FD42EC6D297}"/>
              </a:ext>
            </a:extLst>
          </p:cNvPr>
          <p:cNvSpPr txBox="1"/>
          <p:nvPr/>
        </p:nvSpPr>
        <p:spPr>
          <a:xfrm>
            <a:off x="681798" y="1719646"/>
            <a:ext cx="461634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a continuation of the student race and ethnicity page. The student is asked to identify their race. The student selects the checkboxes that apply to them. </a:t>
            </a:r>
            <a:endParaRPr lang="en-US">
              <a:latin typeface="Arial"/>
            </a:endParaRPr>
          </a:p>
        </p:txBody>
      </p:sp>
      <p:pic>
        <p:nvPicPr>
          <p:cNvPr id="4" name="Picture 3" descr="Screenshot continuation of the Student Demographics section, which asks the student to select their race: “White,” “Black or African American,” “Asian,” “American Indian or Alaska Native,” “Native Hawaiian or other Pacific Islander,” or “prefer not to answer.”  A secondary drop-down of options is displayed after the student selects their response.">
            <a:extLst>
              <a:ext uri="{FF2B5EF4-FFF2-40B4-BE49-F238E27FC236}">
                <a16:creationId xmlns:a16="http://schemas.microsoft.com/office/drawing/2014/main" id="{0A49DC69-50A3-DA7D-29D5-B32A4DDA2800}"/>
              </a:ext>
            </a:extLst>
          </p:cNvPr>
          <p:cNvPicPr>
            <a:picLocks noChangeAspect="1"/>
          </p:cNvPicPr>
          <p:nvPr/>
        </p:nvPicPr>
        <p:blipFill>
          <a:blip r:embed="rId3"/>
          <a:stretch>
            <a:fillRect/>
          </a:stretch>
        </p:blipFill>
        <p:spPr>
          <a:xfrm>
            <a:off x="5751445" y="1582134"/>
            <a:ext cx="4008781" cy="459353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a:t>
            </a:fld>
            <a:endParaRPr lang="en-US"/>
          </a:p>
        </p:txBody>
      </p:sp>
    </p:spTree>
    <p:extLst>
      <p:ext uri="{BB962C8B-B14F-4D97-AF65-F5344CB8AC3E}">
        <p14:creationId xmlns:p14="http://schemas.microsoft.com/office/powerpoint/2010/main" val="209643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Citizenship Status </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62464" y="1732778"/>
            <a:ext cx="441912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citizenship status. The student selects the "U.S. citizen or national" option. </a:t>
            </a:r>
            <a:endParaRPr lang="en-US">
              <a:latin typeface="Arial"/>
            </a:endParaRPr>
          </a:p>
        </p:txBody>
      </p:sp>
      <p:pic>
        <p:nvPicPr>
          <p:cNvPr id="6" name="Picture 5"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C6A8D07A-A037-A4C5-3C93-5741A43DC323}"/>
              </a:ext>
            </a:extLst>
          </p:cNvPr>
          <p:cNvPicPr>
            <a:picLocks noChangeAspect="1"/>
          </p:cNvPicPr>
          <p:nvPr/>
        </p:nvPicPr>
        <p:blipFill>
          <a:blip r:embed="rId3"/>
          <a:stretch>
            <a:fillRect/>
          </a:stretch>
        </p:blipFill>
        <p:spPr>
          <a:xfrm>
            <a:off x="5304961" y="1732778"/>
            <a:ext cx="6139328" cy="309737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a:t>
            </a:fld>
            <a:endParaRPr lang="en-US"/>
          </a:p>
        </p:txBody>
      </p:sp>
    </p:spTree>
    <p:extLst>
      <p:ext uri="{BB962C8B-B14F-4D97-AF65-F5344CB8AC3E}">
        <p14:creationId xmlns:p14="http://schemas.microsoft.com/office/powerpoint/2010/main" val="1656660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FAFSA</a:t>
            </a:r>
            <a:r>
              <a:rPr lang="en-US" altLang="en-US" sz="3600" b="1" cap="none" spc="0" baseline="30000">
                <a:latin typeface="Arial" panose="020B0604020202020204" pitchFamily="34" charset="0"/>
                <a:cs typeface="Arial" panose="020B0604020202020204" pitchFamily="34" charset="0"/>
              </a:rPr>
              <a:t>®</a:t>
            </a:r>
            <a:r>
              <a:rPr lang="en-US" altLang="en-US" sz="3600" cap="none" spc="0">
                <a:latin typeface="Oswald"/>
              </a:rPr>
              <a:t>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5" y="1726173"/>
            <a:ext cx="4405219" cy="2949525"/>
          </a:xfrm>
          <a:prstGeom prst="rect">
            <a:avLst/>
          </a:prstGeom>
          <a:noFill/>
        </p:spPr>
        <p:txBody>
          <a:bodyPr wrap="square" rtlCol="0">
            <a:spAutoFit/>
          </a:bodyPr>
          <a:lstStyle/>
          <a:p>
            <a:pPr>
              <a:lnSpc>
                <a:spcPct val="150000"/>
              </a:lnSpc>
            </a:pPr>
            <a:r>
              <a:rPr lang="en-US" b="0" i="0">
                <a:effectLst/>
                <a:latin typeface="Arial" panose="020B0604020202020204" pitchFamily="34" charset="0"/>
                <a:cs typeface="Arial" panose="020B0604020202020204" pitchFamily="34" charset="0"/>
              </a:rPr>
              <a:t>This is the main </a:t>
            </a:r>
            <a:r>
              <a:rPr lang="en-US" altLang="en-US" cap="none" spc="0">
                <a:latin typeface="Arial" panose="020B0604020202020204" pitchFamily="34" charset="0"/>
                <a:cs typeface="Arial" panose="020B0604020202020204" pitchFamily="34" charset="0"/>
              </a:rPr>
              <a:t>FAFSA</a:t>
            </a:r>
            <a:r>
              <a:rPr lang="en-US" altLang="en-US" cap="none" spc="0" baseline="30000">
                <a:latin typeface="Arial" panose="020B0604020202020204" pitchFamily="34" charset="0"/>
                <a:cs typeface="Arial" panose="020B0604020202020204" pitchFamily="34" charset="0"/>
              </a:rPr>
              <a:t>®</a:t>
            </a:r>
            <a:r>
              <a:rPr lang="en-US" altLang="en-US" cap="none" spc="0">
                <a:latin typeface="Arial" panose="020B0604020202020204" pitchFamily="34" charset="0"/>
                <a:cs typeface="Arial" panose="020B0604020202020204" pitchFamily="34" charset="0"/>
              </a:rPr>
              <a:t> l</a:t>
            </a:r>
            <a:r>
              <a:rPr lang="en-US" altLang="en-US">
                <a:latin typeface="Arial" panose="020B0604020202020204" pitchFamily="34" charset="0"/>
                <a:cs typeface="Arial" panose="020B0604020202020204" pitchFamily="34" charset="0"/>
              </a:rPr>
              <a:t>anding page. On this page, students are </a:t>
            </a:r>
            <a:r>
              <a:rPr lang="en-US" b="0" i="0">
                <a:effectLst/>
                <a:latin typeface="Arial" panose="020B0604020202020204" pitchFamily="34" charset="0"/>
                <a:cs typeface="Arial" panose="020B0604020202020204" pitchFamily="34" charset="0"/>
              </a:rPr>
              <a:t>directed to "Start New Form" or “Edit Existing Forms." For this section of the presentation, the student is beginning a new application.</a:t>
            </a:r>
            <a:endParaRPr lang="en-US" altLang="en-US">
              <a:latin typeface="Arial" panose="020B0604020202020204" pitchFamily="34" charset="0"/>
              <a:cs typeface="Arial" panose="020B0604020202020204" pitchFamily="34" charset="0"/>
            </a:endParaRPr>
          </a:p>
          <a:p>
            <a:pPr>
              <a:lnSpc>
                <a:spcPct val="150000"/>
              </a:lnSpc>
            </a:pPr>
            <a:endParaRPr lang="en-US">
              <a:latin typeface="Arial" panose="020B0604020202020204" pitchFamily="34" charset="0"/>
              <a:cs typeface="Arial" panose="020B0604020202020204" pitchFamily="34" charset="0"/>
            </a:endParaRPr>
          </a:p>
        </p:txBody>
      </p:sp>
      <p:pic>
        <p:nvPicPr>
          <p:cNvPr id="11" name="Picture 10" descr="Screenshot of the FAFSA landing page. Buttons display the option to “Start New Form” or “Edit Existing Forms.”">
            <a:extLst>
              <a:ext uri="{FF2B5EF4-FFF2-40B4-BE49-F238E27FC236}">
                <a16:creationId xmlns:a16="http://schemas.microsoft.com/office/drawing/2014/main" id="{FB275885-404E-D366-BB53-7676A4B67E87}"/>
              </a:ext>
            </a:extLst>
          </p:cNvPr>
          <p:cNvPicPr>
            <a:picLocks noChangeAspect="1"/>
          </p:cNvPicPr>
          <p:nvPr/>
        </p:nvPicPr>
        <p:blipFill>
          <a:blip r:embed="rId3"/>
          <a:stretch>
            <a:fillRect/>
          </a:stretch>
        </p:blipFill>
        <p:spPr>
          <a:xfrm>
            <a:off x="5795484" y="1695168"/>
            <a:ext cx="5368021" cy="4606064"/>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a:t>
            </a:fld>
            <a:endParaRPr lang="en-US"/>
          </a:p>
        </p:txBody>
      </p:sp>
    </p:spTree>
    <p:extLst>
      <p:ext uri="{BB962C8B-B14F-4D97-AF65-F5344CB8AC3E}">
        <p14:creationId xmlns:p14="http://schemas.microsoft.com/office/powerpoint/2010/main" val="821138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1798" y="1725970"/>
            <a:ext cx="449980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parents’ education status. The student selects the "Neither parent attended college" option. </a:t>
            </a:r>
            <a:endParaRPr lang="en-US">
              <a:latin typeface="Arial"/>
            </a:endParaRPr>
          </a:p>
        </p:txBody>
      </p:sp>
      <p:pic>
        <p:nvPicPr>
          <p:cNvPr id="6" name="Picture 5" descr="Screenshot continuation of the “Student Demographics” section, which asks the student if either of their parents attended college. The student can select “Neither parent attended college,” “One or both parents attended college, but neither parent completed college,” “One or both parents completed college,” or “Don’t know.”">
            <a:extLst>
              <a:ext uri="{FF2B5EF4-FFF2-40B4-BE49-F238E27FC236}">
                <a16:creationId xmlns:a16="http://schemas.microsoft.com/office/drawing/2014/main" id="{29FFDA35-B3E6-047E-7E99-6E672ABDA81D}"/>
              </a:ext>
            </a:extLst>
          </p:cNvPr>
          <p:cNvPicPr>
            <a:picLocks noChangeAspect="1"/>
          </p:cNvPicPr>
          <p:nvPr/>
        </p:nvPicPr>
        <p:blipFill>
          <a:blip r:embed="rId3"/>
          <a:stretch>
            <a:fillRect/>
          </a:stretch>
        </p:blipFill>
        <p:spPr>
          <a:xfrm>
            <a:off x="5559005" y="1725970"/>
            <a:ext cx="6088710" cy="391678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30</a:t>
            </a:fld>
            <a:endParaRPr lang="en-US"/>
          </a:p>
        </p:txBody>
      </p:sp>
    </p:spTree>
    <p:extLst>
      <p:ext uri="{BB962C8B-B14F-4D97-AF65-F5344CB8AC3E}">
        <p14:creationId xmlns:p14="http://schemas.microsoft.com/office/powerpoint/2010/main" val="1041725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81798" y="1718651"/>
            <a:ext cx="3853626"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their parent was killed in the line of duty. The student selects the "No" option. </a:t>
            </a:r>
            <a:endParaRPr lang="en-US">
              <a:latin typeface="Arial"/>
            </a:endParaRPr>
          </a:p>
        </p:txBody>
      </p:sp>
      <p:pic>
        <p:nvPicPr>
          <p:cNvPr id="4" name="Picture 3" descr="Screenshot continuation of the “Student Demographics” section, which asks the student if their parent or guardian was killed in the line of duty.">
            <a:extLst>
              <a:ext uri="{FF2B5EF4-FFF2-40B4-BE49-F238E27FC236}">
                <a16:creationId xmlns:a16="http://schemas.microsoft.com/office/drawing/2014/main" id="{CB384622-316C-9B48-36AC-D30967BD037C}"/>
              </a:ext>
            </a:extLst>
          </p:cNvPr>
          <p:cNvPicPr>
            <a:picLocks noChangeAspect="1"/>
          </p:cNvPicPr>
          <p:nvPr/>
        </p:nvPicPr>
        <p:blipFill>
          <a:blip r:embed="rId3"/>
          <a:stretch>
            <a:fillRect/>
          </a:stretch>
        </p:blipFill>
        <p:spPr>
          <a:xfrm>
            <a:off x="4718617" y="1720918"/>
            <a:ext cx="6569869" cy="302979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a:t>
            </a:fld>
            <a:endParaRPr lang="en-US"/>
          </a:p>
        </p:txBody>
      </p:sp>
    </p:spTree>
    <p:extLst>
      <p:ext uri="{BB962C8B-B14F-4D97-AF65-F5344CB8AC3E}">
        <p14:creationId xmlns:p14="http://schemas.microsoft.com/office/powerpoint/2010/main" val="4186340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811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High School Completion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1798" y="1718839"/>
            <a:ext cx="4358288"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what their high school completion status will be when they start the 2025–26 school year. The student selects the "High school diploma" option. </a:t>
            </a:r>
            <a:endParaRPr lang="en-US">
              <a:latin typeface="Arial"/>
            </a:endParaRPr>
          </a:p>
        </p:txBody>
      </p:sp>
      <p:pic>
        <p:nvPicPr>
          <p:cNvPr id="4" name="Picture 3" descr="Screenshot continuation of the “Student Demographics” section, which asks the student to select what their high school completion status will be for the 2025–26 school year: “High school diploma,” “State-recognized high school equivalent (e.g., a General Educational Development certificate),” “Homeschooled,” or “None of the above.”">
            <a:extLst>
              <a:ext uri="{FF2B5EF4-FFF2-40B4-BE49-F238E27FC236}">
                <a16:creationId xmlns:a16="http://schemas.microsoft.com/office/drawing/2014/main" id="{79D635EE-2947-CAC4-C4FA-267B07F8C571}"/>
              </a:ext>
            </a:extLst>
          </p:cNvPr>
          <p:cNvPicPr>
            <a:picLocks noChangeAspect="1"/>
          </p:cNvPicPr>
          <p:nvPr/>
        </p:nvPicPr>
        <p:blipFill>
          <a:blip r:embed="rId3"/>
          <a:stretch>
            <a:fillRect/>
          </a:stretch>
        </p:blipFill>
        <p:spPr>
          <a:xfrm>
            <a:off x="5463746" y="1718839"/>
            <a:ext cx="5813854" cy="353491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a:t>
            </a:fld>
            <a:endParaRPr lang="en-US"/>
          </a:p>
        </p:txBody>
      </p:sp>
    </p:spTree>
    <p:extLst>
      <p:ext uri="{BB962C8B-B14F-4D97-AF65-F5344CB8AC3E}">
        <p14:creationId xmlns:p14="http://schemas.microsoft.com/office/powerpoint/2010/main" val="3418955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High School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43762" y="1730886"/>
            <a:ext cx="11263214"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which high school they did or will graduate from. The student enters their high school’s state and city. After selecting "Search," they select the correct high school from the search results. </a:t>
            </a:r>
            <a:endParaRPr lang="en-US">
              <a:latin typeface="Arial"/>
            </a:endParaRPr>
          </a:p>
        </p:txBody>
      </p:sp>
      <p:pic>
        <p:nvPicPr>
          <p:cNvPr id="6" name="Picture 5" descr="Screenshot continuation of the “Student Demographics” section. There are text boxes for the student to search for their high school by selecting the location and entering the name of their school.">
            <a:extLst>
              <a:ext uri="{FF2B5EF4-FFF2-40B4-BE49-F238E27FC236}">
                <a16:creationId xmlns:a16="http://schemas.microsoft.com/office/drawing/2014/main" id="{31FD17FF-AFEE-9153-989A-5EC61C5C4C28}"/>
              </a:ext>
            </a:extLst>
          </p:cNvPr>
          <p:cNvPicPr>
            <a:picLocks noChangeAspect="1"/>
          </p:cNvPicPr>
          <p:nvPr/>
        </p:nvPicPr>
        <p:blipFill>
          <a:blip r:embed="rId3"/>
          <a:stretch>
            <a:fillRect/>
          </a:stretch>
        </p:blipFill>
        <p:spPr>
          <a:xfrm>
            <a:off x="740491" y="2877289"/>
            <a:ext cx="4936917" cy="3144804"/>
          </a:xfrm>
          <a:prstGeom prst="rect">
            <a:avLst/>
          </a:prstGeom>
          <a:ln>
            <a:solidFill>
              <a:schemeClr val="tx1"/>
            </a:solidFill>
          </a:ln>
        </p:spPr>
      </p:pic>
      <p:pic>
        <p:nvPicPr>
          <p:cNvPr id="10" name="Picture 9"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CAF6C50B-A638-60A0-6477-01E0455BFC93}"/>
              </a:ext>
            </a:extLst>
          </p:cNvPr>
          <p:cNvPicPr>
            <a:picLocks noChangeAspect="1"/>
          </p:cNvPicPr>
          <p:nvPr/>
        </p:nvPicPr>
        <p:blipFill>
          <a:blip r:embed="rId4"/>
          <a:stretch>
            <a:fillRect/>
          </a:stretch>
        </p:blipFill>
        <p:spPr>
          <a:xfrm>
            <a:off x="5954748" y="2877289"/>
            <a:ext cx="4936917" cy="314480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33</a:t>
            </a:fld>
            <a:endParaRPr lang="en-US"/>
          </a:p>
        </p:txBody>
      </p:sp>
    </p:spTree>
    <p:extLst>
      <p:ext uri="{BB962C8B-B14F-4D97-AF65-F5344CB8AC3E}">
        <p14:creationId xmlns:p14="http://schemas.microsoft.com/office/powerpoint/2010/main" val="2571540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Confirms High School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68350" y="1726654"/>
            <a:ext cx="451324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lang="en-US">
              <a:latin typeface="Arial"/>
            </a:endParaRPr>
          </a:p>
        </p:txBody>
      </p:sp>
      <p:pic>
        <p:nvPicPr>
          <p:cNvPr id="6" name="Picture 5"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599D6E81-7A00-7CE4-B615-7B21A20794BE}"/>
              </a:ext>
            </a:extLst>
          </p:cNvPr>
          <p:cNvPicPr>
            <a:picLocks noChangeAspect="1"/>
          </p:cNvPicPr>
          <p:nvPr/>
        </p:nvPicPr>
        <p:blipFill>
          <a:blip r:embed="rId3"/>
          <a:stretch>
            <a:fillRect/>
          </a:stretch>
        </p:blipFill>
        <p:spPr>
          <a:xfrm>
            <a:off x="5397728" y="1726654"/>
            <a:ext cx="6069120" cy="337707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34</a:t>
            </a:fld>
            <a:endParaRPr lang="en-US"/>
          </a:p>
        </p:txBody>
      </p:sp>
    </p:spTree>
    <p:extLst>
      <p:ext uri="{BB962C8B-B14F-4D97-AF65-F5344CB8AC3E}">
        <p14:creationId xmlns:p14="http://schemas.microsoft.com/office/powerpoint/2010/main" val="2755873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68351" y="1738058"/>
            <a:ext cx="451324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The student can select the hyperlink if they want to learn about special financial circumstances. </a:t>
            </a:r>
            <a:endParaRPr lang="en-US">
              <a:latin typeface="Arial"/>
            </a:endParaRPr>
          </a:p>
        </p:txBody>
      </p:sp>
      <p:pic>
        <p:nvPicPr>
          <p:cNvPr id="4" name="Picture 3" descr="Screenshot of the introduction to the “Student Financial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1CEE34F6-84FB-C4BA-C7A8-39C65B9EBAFE}"/>
              </a:ext>
            </a:extLst>
          </p:cNvPr>
          <p:cNvPicPr>
            <a:picLocks noChangeAspect="1"/>
          </p:cNvPicPr>
          <p:nvPr/>
        </p:nvPicPr>
        <p:blipFill>
          <a:blip r:embed="rId3"/>
          <a:stretch>
            <a:fillRect/>
          </a:stretch>
        </p:blipFill>
        <p:spPr>
          <a:xfrm>
            <a:off x="5438419" y="1738058"/>
            <a:ext cx="6080908" cy="246083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35</a:t>
            </a:fld>
            <a:endParaRPr lang="en-US"/>
          </a:p>
        </p:txBody>
      </p:sp>
    </p:spTree>
    <p:extLst>
      <p:ext uri="{BB962C8B-B14F-4D97-AF65-F5344CB8AC3E}">
        <p14:creationId xmlns:p14="http://schemas.microsoft.com/office/powerpoint/2010/main" val="767290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578E-474E-527F-743D-7E36572A7D19}"/>
              </a:ext>
            </a:extLst>
          </p:cNvPr>
          <p:cNvSpPr>
            <a:spLocks noGrp="1"/>
          </p:cNvSpPr>
          <p:nvPr>
            <p:ph type="title"/>
          </p:nvPr>
        </p:nvSpPr>
        <p:spPr/>
        <p:txBody>
          <a:bodyPr/>
          <a:lstStyle/>
          <a:p>
            <a:r>
              <a:rPr lang="en-US" altLang="en-US" sz="4000" cap="none" spc="0" dirty="0">
                <a:latin typeface="Oswald"/>
              </a:rPr>
              <a:t>Dependent Student Tax Filing Status</a:t>
            </a:r>
            <a:endParaRPr lang="en-US" dirty="0"/>
          </a:p>
        </p:txBody>
      </p:sp>
      <p:sp>
        <p:nvSpPr>
          <p:cNvPr id="7" name="TextBox 6">
            <a:extLst>
              <a:ext uri="{FF2B5EF4-FFF2-40B4-BE49-F238E27FC236}">
                <a16:creationId xmlns:a16="http://schemas.microsoft.com/office/drawing/2014/main" id="{2B568EBD-B852-D7B3-EE9E-D26FF64DCDA5}"/>
              </a:ext>
            </a:extLst>
          </p:cNvPr>
          <p:cNvSpPr txBox="1"/>
          <p:nvPr/>
        </p:nvSpPr>
        <p:spPr>
          <a:xfrm>
            <a:off x="691015" y="1675477"/>
            <a:ext cx="3164634" cy="2534027"/>
          </a:xfrm>
          <a:prstGeom prst="rect">
            <a:avLst/>
          </a:prstGeom>
          <a:noFill/>
        </p:spPr>
        <p:txBody>
          <a:bodyPr wrap="square">
            <a:spAutoFit/>
          </a:bodyPr>
          <a:lstStyle/>
          <a:p>
            <a:pPr>
              <a:lnSpc>
                <a:spcPct val="150000"/>
              </a:lnSpc>
            </a:pPr>
            <a:r>
              <a:rPr lang="en-US">
                <a:latin typeface="Arial"/>
                <a:cs typeface="Calibri"/>
              </a:rPr>
              <a:t>The student is asked about their tax filing status. The student selects "Yes" to "Did or will the student file a 2023 IRS Form 1040 or 1040-NR?" </a:t>
            </a:r>
          </a:p>
        </p:txBody>
      </p:sp>
      <p:pic>
        <p:nvPicPr>
          <p:cNvPr id="5" name="Picture 4" descr="Screenshot continuation of the “Student Financials” section. The student is asked about their tax filing status. They must select “Yes” or “No” to say if they did or will file a 2023 IRS Form 1040 or 1040-NR. ">
            <a:extLst>
              <a:ext uri="{FF2B5EF4-FFF2-40B4-BE49-F238E27FC236}">
                <a16:creationId xmlns:a16="http://schemas.microsoft.com/office/drawing/2014/main" id="{9AEE5A18-2AA1-A28D-5FAA-C601B7318BAD}"/>
              </a:ext>
            </a:extLst>
          </p:cNvPr>
          <p:cNvPicPr>
            <a:picLocks noChangeAspect="1"/>
          </p:cNvPicPr>
          <p:nvPr/>
        </p:nvPicPr>
        <p:blipFill>
          <a:blip r:embed="rId2"/>
          <a:stretch>
            <a:fillRect/>
          </a:stretch>
        </p:blipFill>
        <p:spPr>
          <a:xfrm>
            <a:off x="4467552" y="2129569"/>
            <a:ext cx="6682228" cy="2800594"/>
          </a:xfrm>
          <a:prstGeom prst="rect">
            <a:avLst/>
          </a:prstGeom>
          <a:ln>
            <a:solidFill>
              <a:schemeClr val="tx1"/>
            </a:solidFill>
          </a:ln>
        </p:spPr>
      </p:pic>
      <p:sp>
        <p:nvSpPr>
          <p:cNvPr id="3" name="Slide Number Placeholder 2">
            <a:extLst>
              <a:ext uri="{FF2B5EF4-FFF2-40B4-BE49-F238E27FC236}">
                <a16:creationId xmlns:a16="http://schemas.microsoft.com/office/drawing/2014/main" id="{DD76C833-F8E1-AD4A-CBC1-3CD9824D1FC0}"/>
              </a:ext>
            </a:extLst>
          </p:cNvPr>
          <p:cNvSpPr>
            <a:spLocks noGrp="1"/>
          </p:cNvSpPr>
          <p:nvPr>
            <p:ph type="sldNum" sz="quarter" idx="4"/>
          </p:nvPr>
        </p:nvSpPr>
        <p:spPr/>
        <p:txBody>
          <a:bodyPr/>
          <a:lstStyle/>
          <a:p>
            <a:fld id="{234755BD-B4AC-9044-BCE4-27904766F8BB}" type="slidenum">
              <a:rPr lang="en-US" smtClean="0"/>
              <a:pPr/>
              <a:t>36</a:t>
            </a:fld>
            <a:endParaRPr lang="en-US"/>
          </a:p>
        </p:txBody>
      </p:sp>
    </p:spTree>
    <p:extLst>
      <p:ext uri="{BB962C8B-B14F-4D97-AF65-F5344CB8AC3E}">
        <p14:creationId xmlns:p14="http://schemas.microsoft.com/office/powerpoint/2010/main" val="3304158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Tax Return Information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91040" y="1721098"/>
            <a:ext cx="3793874"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2023 tax return. The student selects "Single" as their filing status.</a:t>
            </a:r>
            <a:endParaRPr lang="en-US">
              <a:latin typeface="Arial"/>
            </a:endParaRPr>
          </a:p>
        </p:txBody>
      </p:sp>
      <p:pic>
        <p:nvPicPr>
          <p:cNvPr id="13" name="Picture 12" descr="Screenshot continuation of the “Student Financials” section. The student is prompted with fields related to their 2023 tax return information, specifically about their filing status, income earned from work, tax exempt interest income, and untaxed portions of their IRA distributions.">
            <a:extLst>
              <a:ext uri="{FF2B5EF4-FFF2-40B4-BE49-F238E27FC236}">
                <a16:creationId xmlns:a16="http://schemas.microsoft.com/office/drawing/2014/main" id="{6EA6295A-8279-04EA-87E9-A0D4AC1FC131}"/>
              </a:ext>
            </a:extLst>
          </p:cNvPr>
          <p:cNvPicPr>
            <a:picLocks noChangeAspect="1"/>
          </p:cNvPicPr>
          <p:nvPr/>
        </p:nvPicPr>
        <p:blipFill>
          <a:blip r:embed="rId3"/>
          <a:stretch>
            <a:fillRect/>
          </a:stretch>
        </p:blipFill>
        <p:spPr>
          <a:xfrm>
            <a:off x="5141767" y="1351332"/>
            <a:ext cx="4336530" cy="472471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37</a:t>
            </a:fld>
            <a:endParaRPr lang="en-US"/>
          </a:p>
        </p:txBody>
      </p:sp>
    </p:spTree>
    <p:extLst>
      <p:ext uri="{BB962C8B-B14F-4D97-AF65-F5344CB8AC3E}">
        <p14:creationId xmlns:p14="http://schemas.microsoft.com/office/powerpoint/2010/main" val="1986465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2FD-5189-FF67-418D-FB9BFD5C1E78}"/>
              </a:ext>
            </a:extLst>
          </p:cNvPr>
          <p:cNvSpPr>
            <a:spLocks noGrp="1"/>
          </p:cNvSpPr>
          <p:nvPr>
            <p:ph type="title"/>
          </p:nvPr>
        </p:nvSpPr>
        <p:spPr>
          <a:xfrm>
            <a:off x="778100" y="537764"/>
            <a:ext cx="11413899" cy="798177"/>
          </a:xfrm>
        </p:spPr>
        <p:txBody>
          <a:bodyPr/>
          <a:lstStyle/>
          <a:p>
            <a:r>
              <a:rPr lang="en-US" altLang="en-US" sz="3600" cap="none" spc="0" dirty="0">
                <a:latin typeface="Oswald"/>
              </a:rPr>
              <a:t>Dependent Student Tax Return Information (Continued)</a:t>
            </a:r>
            <a:endParaRPr lang="en-US" sz="3600" dirty="0"/>
          </a:p>
        </p:txBody>
      </p:sp>
      <p:sp>
        <p:nvSpPr>
          <p:cNvPr id="6" name="TextBox 5">
            <a:extLst>
              <a:ext uri="{FF2B5EF4-FFF2-40B4-BE49-F238E27FC236}">
                <a16:creationId xmlns:a16="http://schemas.microsoft.com/office/drawing/2014/main" id="{5D8F25C5-52D9-0201-3F46-F8704B231563}"/>
              </a:ext>
            </a:extLst>
          </p:cNvPr>
          <p:cNvSpPr txBox="1"/>
          <p:nvPr/>
        </p:nvSpPr>
        <p:spPr>
          <a:xfrm>
            <a:off x="691040" y="1721098"/>
            <a:ext cx="3793874"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taxes, income, and other financial information. The student enters dollar amounts in the responses. </a:t>
            </a:r>
            <a:endParaRPr lang="en-US">
              <a:latin typeface="Arial"/>
            </a:endParaRPr>
          </a:p>
        </p:txBody>
      </p:sp>
      <p:pic>
        <p:nvPicPr>
          <p:cNvPr id="7" name="Picture 6" descr="Screenshot continuation of the “Student Financials” section. A text box prompts the student to enter the dollar amount of untaxed portions of pensions; adjusted gross income; income tax paid; IRA deductions and payments to SEP, SIMPLE, and qualified plans; education credits (American opportunity tax credit and lifetime learning tax credit); amount of college grants, scholarships, or AmeriCorps benefits reported to the Internal Revenue Service; and foreign earned income exclusion.">
            <a:extLst>
              <a:ext uri="{FF2B5EF4-FFF2-40B4-BE49-F238E27FC236}">
                <a16:creationId xmlns:a16="http://schemas.microsoft.com/office/drawing/2014/main" id="{E2D843F7-E5A9-0CCA-9AE5-7E92CE4713FE}"/>
              </a:ext>
            </a:extLst>
          </p:cNvPr>
          <p:cNvPicPr>
            <a:picLocks noChangeAspect="1"/>
          </p:cNvPicPr>
          <p:nvPr/>
        </p:nvPicPr>
        <p:blipFill>
          <a:blip r:embed="rId2"/>
          <a:stretch>
            <a:fillRect/>
          </a:stretch>
        </p:blipFill>
        <p:spPr>
          <a:xfrm>
            <a:off x="5810151" y="1480628"/>
            <a:ext cx="3793874" cy="5015535"/>
          </a:xfrm>
          <a:prstGeom prst="rect">
            <a:avLst/>
          </a:prstGeom>
          <a:ln>
            <a:solidFill>
              <a:schemeClr val="tx1"/>
            </a:solidFill>
          </a:ln>
        </p:spPr>
      </p:pic>
      <p:sp>
        <p:nvSpPr>
          <p:cNvPr id="3" name="Slide Number Placeholder 2">
            <a:extLst>
              <a:ext uri="{FF2B5EF4-FFF2-40B4-BE49-F238E27FC236}">
                <a16:creationId xmlns:a16="http://schemas.microsoft.com/office/drawing/2014/main" id="{4CDDBE24-43A7-F802-1277-9CCF0811FE77}"/>
              </a:ext>
            </a:extLst>
          </p:cNvPr>
          <p:cNvSpPr>
            <a:spLocks noGrp="1"/>
          </p:cNvSpPr>
          <p:nvPr>
            <p:ph type="sldNum" sz="quarter" idx="4"/>
          </p:nvPr>
        </p:nvSpPr>
        <p:spPr/>
        <p:txBody>
          <a:bodyPr/>
          <a:lstStyle/>
          <a:p>
            <a:fld id="{234755BD-B4AC-9044-BCE4-27904766F8BB}" type="slidenum">
              <a:rPr lang="en-US" smtClean="0"/>
              <a:pPr/>
              <a:t>38</a:t>
            </a:fld>
            <a:endParaRPr lang="en-US"/>
          </a:p>
        </p:txBody>
      </p:sp>
    </p:spTree>
    <p:extLst>
      <p:ext uri="{BB962C8B-B14F-4D97-AF65-F5344CB8AC3E}">
        <p14:creationId xmlns:p14="http://schemas.microsoft.com/office/powerpoint/2010/main" val="1654696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Assets</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7786" y="1730889"/>
            <a:ext cx="450381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assets. The student enters a response in each entry field.  </a:t>
            </a:r>
            <a:endParaRPr lang="en-US">
              <a:latin typeface="Arial"/>
            </a:endParaRPr>
          </a:p>
        </p:txBody>
      </p:sp>
      <p:pic>
        <p:nvPicPr>
          <p:cNvPr id="11" name="Picture 10" descr="Screenshot continuation of the “Student Financials” section, which asks the student to enter their assets. Text boxes prompt the student to enter the dollar amount for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975FC114-3B9F-6196-2F99-A4623B78A3C8}"/>
              </a:ext>
            </a:extLst>
          </p:cNvPr>
          <p:cNvPicPr>
            <a:picLocks noChangeAspect="1"/>
          </p:cNvPicPr>
          <p:nvPr/>
        </p:nvPicPr>
        <p:blipFill>
          <a:blip r:embed="rId3"/>
          <a:stretch>
            <a:fillRect/>
          </a:stretch>
        </p:blipFill>
        <p:spPr>
          <a:xfrm>
            <a:off x="5609841" y="1456453"/>
            <a:ext cx="5506218" cy="426779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39</a:t>
            </a:fld>
            <a:endParaRPr lang="en-US"/>
          </a:p>
        </p:txBody>
      </p:sp>
    </p:spTree>
    <p:extLst>
      <p:ext uri="{BB962C8B-B14F-4D97-AF65-F5344CB8AC3E}">
        <p14:creationId xmlns:p14="http://schemas.microsoft.com/office/powerpoint/2010/main" val="3237882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4629790" cy="419602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If the student selects "Start New Form" from the FAFSA</a:t>
            </a:r>
            <a:r>
              <a:rPr lang="en-US" altLang="en-US" cap="none" spc="0" baseline="30000">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landing </a:t>
            </a:r>
            <a:r>
              <a:rPr lang="en-US">
                <a:latin typeface="Arial" panose="020B0604020202020204" pitchFamily="34" charset="0"/>
                <a:cs typeface="Arial" panose="020B0604020202020204" pitchFamily="34" charset="0"/>
              </a:rPr>
              <a:t>p</a:t>
            </a:r>
            <a:r>
              <a:rPr lang="en-US" b="0" i="0">
                <a:effectLst/>
                <a:latin typeface="Arial" panose="020B0604020202020204" pitchFamily="34" charset="0"/>
                <a:cs typeface="Arial" panose="020B0604020202020204" pitchFamily="34" charset="0"/>
              </a:rPr>
              <a:t>age and they are not logged in to </a:t>
            </a:r>
            <a:r>
              <a:rPr lang="en-US">
                <a:latin typeface="Arial" panose="020B0604020202020204" pitchFamily="34" charset="0"/>
                <a:cs typeface="Arial" panose="020B0604020202020204" pitchFamily="34" charset="0"/>
              </a:rPr>
              <a:t>S</a:t>
            </a:r>
            <a:r>
              <a:rPr lang="en-US" b="0" i="0">
                <a:effectLst/>
                <a:latin typeface="Arial" panose="020B0604020202020204" pitchFamily="34" charset="0"/>
                <a:cs typeface="Arial" panose="020B0604020202020204" pitchFamily="34" charset="0"/>
              </a:rPr>
              <a:t>tudentAid.gov, they are taken to the "Log In" page </a:t>
            </a:r>
            <a:r>
              <a:rPr lang="en-US">
                <a:latin typeface="Arial" panose="020B0604020202020204" pitchFamily="34" charset="0"/>
                <a:cs typeface="Arial" panose="020B0604020202020204" pitchFamily="34" charset="0"/>
              </a:rPr>
              <a:t>to enter their credentials</a:t>
            </a:r>
            <a:r>
              <a:rPr lang="en-US" b="0" i="0">
                <a:effectLst/>
                <a:latin typeface="Arial" panose="020B0604020202020204" pitchFamily="34" charset="0"/>
                <a:cs typeface="Arial" panose="020B0604020202020204" pitchFamily="34" charset="0"/>
              </a:rPr>
              <a:t>. To access the FAFSA form, all students are required to have an FSA ID (StudentAid.gov account username and password). If the student doesn't have an FSA ID, they can select "Create an Account</a:t>
            </a:r>
            <a:r>
              <a:rPr lang="en-US">
                <a:latin typeface="Arial" panose="020B0604020202020204" pitchFamily="34" charset="0"/>
                <a:cs typeface="Arial" panose="020B0604020202020204" pitchFamily="34" charset="0"/>
              </a:rPr>
              <a: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95026" y="1738841"/>
            <a:ext cx="5689565" cy="443336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a:t>
            </a:fld>
            <a:endParaRPr lang="en-US"/>
          </a:p>
        </p:txBody>
      </p:sp>
    </p:spTree>
    <p:extLst>
      <p:ext uri="{BB962C8B-B14F-4D97-AF65-F5344CB8AC3E}">
        <p14:creationId xmlns:p14="http://schemas.microsoft.com/office/powerpoint/2010/main" val="2452717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Introduction: Dependent Student Select Colleges</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1798" y="1733041"/>
            <a:ext cx="4378779"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ea typeface="Calibri"/>
                <a:cs typeface="Arial" panose="020B0604020202020204" pitchFamily="34" charset="0"/>
              </a:rPr>
              <a:t>This is the first page in the "Select Colleges and Career Schools" section, which is the final part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form’s student section to require information. It provides an overview of the section. </a:t>
            </a:r>
            <a:endParaRPr lang="en-US">
              <a:latin typeface="Arial" panose="020B0604020202020204" pitchFamily="34" charset="0"/>
              <a:cs typeface="Arial" panose="020B0604020202020204" pitchFamily="34" charset="0"/>
            </a:endParaRPr>
          </a:p>
        </p:txBody>
      </p:sp>
      <p:pic>
        <p:nvPicPr>
          <p:cNvPr id="4" name="Picture 3"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DB212DD1-7C89-0049-B145-5D3E85589559}"/>
              </a:ext>
            </a:extLst>
          </p:cNvPr>
          <p:cNvPicPr>
            <a:picLocks noChangeAspect="1"/>
          </p:cNvPicPr>
          <p:nvPr/>
        </p:nvPicPr>
        <p:blipFill>
          <a:blip r:embed="rId3"/>
          <a:stretch>
            <a:fillRect/>
          </a:stretch>
        </p:blipFill>
        <p:spPr>
          <a:xfrm>
            <a:off x="5342542" y="1745574"/>
            <a:ext cx="5847405" cy="236920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40</a:t>
            </a:fld>
            <a:endParaRPr lang="en-US"/>
          </a:p>
        </p:txBody>
      </p:sp>
    </p:spTree>
    <p:extLst>
      <p:ext uri="{BB962C8B-B14F-4D97-AF65-F5344CB8AC3E}">
        <p14:creationId xmlns:p14="http://schemas.microsoft.com/office/powerpoint/2010/main" val="3281784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52639" y="1718378"/>
            <a:ext cx="4180618"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search for the colleges and/or career schools they would like to receive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information. The student searches for a school by entering a state, city, and/or school name and selecting "Search." If the student can’t find a school searching by school name or state, they can search by school code. The student must add at least one college or career school to continue.   </a:t>
            </a:r>
            <a:endParaRPr lang="en-US">
              <a:latin typeface="Arial" panose="020B0604020202020204" pitchFamily="34" charset="0"/>
              <a:cs typeface="Arial" panose="020B0604020202020204" pitchFamily="34" charset="0"/>
            </a:endParaRPr>
          </a:p>
        </p:txBody>
      </p:sp>
      <p:pic>
        <p:nvPicPr>
          <p:cNvPr id="6" name="Picture 5" descr="Screenshot continuation of the “Select Colleges and Career Schools” section. The student is instructed to enter the state, city, and name of a school in the text boxes and then select the “Search” button. If the student can't find a school when searching by school name or state, they can try searching by school code. The student must add at least one college or career school to continue. ">
            <a:extLst>
              <a:ext uri="{FF2B5EF4-FFF2-40B4-BE49-F238E27FC236}">
                <a16:creationId xmlns:a16="http://schemas.microsoft.com/office/drawing/2014/main" id="{E3D7C8E8-C1C9-1102-D1B5-B47EE9E94154}"/>
              </a:ext>
            </a:extLst>
          </p:cNvPr>
          <p:cNvPicPr>
            <a:picLocks noChangeAspect="1"/>
          </p:cNvPicPr>
          <p:nvPr/>
        </p:nvPicPr>
        <p:blipFill>
          <a:blip r:embed="rId3"/>
          <a:stretch>
            <a:fillRect/>
          </a:stretch>
        </p:blipFill>
        <p:spPr>
          <a:xfrm>
            <a:off x="5470336" y="1456453"/>
            <a:ext cx="5217329" cy="448752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41</a:t>
            </a:fld>
            <a:endParaRPr lang="en-US"/>
          </a:p>
        </p:txBody>
      </p:sp>
    </p:spTree>
    <p:extLst>
      <p:ext uri="{BB962C8B-B14F-4D97-AF65-F5344CB8AC3E}">
        <p14:creationId xmlns:p14="http://schemas.microsoft.com/office/powerpoint/2010/main" val="2583159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3A10-9FAF-1F2A-7DFA-251392F1AC36}"/>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889A234-544D-A46E-1772-81FD566A22CA}"/>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College Search (Continued 1 of 2)</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BC69B59D-AE17-F098-2E5C-202E778E4694}"/>
              </a:ext>
            </a:extLst>
          </p:cNvPr>
          <p:cNvSpPr txBox="1"/>
          <p:nvPr/>
        </p:nvSpPr>
        <p:spPr>
          <a:xfrm>
            <a:off x="652639" y="1718378"/>
            <a:ext cx="3834188"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After entering a school’s state, city, and/or school name and selecting "Search," the student selects the correct school(s) from the search results. Students can send their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information to a maximum of 20 schools. </a:t>
            </a:r>
            <a:endParaRPr lang="en-US">
              <a:latin typeface="Arial" panose="020B0604020202020204" pitchFamily="34" charset="0"/>
              <a:cs typeface="Arial" panose="020B0604020202020204" pitchFamily="34" charset="0"/>
            </a:endParaRPr>
          </a:p>
        </p:txBody>
      </p:sp>
      <p:pic>
        <p:nvPicPr>
          <p:cNvPr id="4" name="Picture 3" descr="Screenshot continuation of the “Select Colleges and Career Schools” section. Six schools are displayed, the results of using the search function. Beside each school, there is a “select” button for the student to select the correct school(s). ">
            <a:extLst>
              <a:ext uri="{FF2B5EF4-FFF2-40B4-BE49-F238E27FC236}">
                <a16:creationId xmlns:a16="http://schemas.microsoft.com/office/drawing/2014/main" id="{FE8FCAF3-CEF8-516D-8C7D-E1A74E46448F}"/>
              </a:ext>
            </a:extLst>
          </p:cNvPr>
          <p:cNvPicPr>
            <a:picLocks noChangeAspect="1"/>
          </p:cNvPicPr>
          <p:nvPr/>
        </p:nvPicPr>
        <p:blipFill>
          <a:blip r:embed="rId3"/>
          <a:stretch>
            <a:fillRect/>
          </a:stretch>
        </p:blipFill>
        <p:spPr>
          <a:xfrm>
            <a:off x="5815290" y="1589070"/>
            <a:ext cx="3987471" cy="4363647"/>
          </a:xfrm>
          <a:prstGeom prst="rect">
            <a:avLst/>
          </a:prstGeom>
          <a:ln>
            <a:solidFill>
              <a:schemeClr val="tx1"/>
            </a:solidFill>
          </a:ln>
        </p:spPr>
      </p:pic>
      <p:sp>
        <p:nvSpPr>
          <p:cNvPr id="5" name="Slide Number Placeholder 4">
            <a:extLst>
              <a:ext uri="{FF2B5EF4-FFF2-40B4-BE49-F238E27FC236}">
                <a16:creationId xmlns:a16="http://schemas.microsoft.com/office/drawing/2014/main" id="{69A1838A-69EA-BF76-2C34-4B0EC6E14FBC}"/>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42</a:t>
            </a:fld>
            <a:endParaRPr lang="en-US"/>
          </a:p>
        </p:txBody>
      </p:sp>
    </p:spTree>
    <p:extLst>
      <p:ext uri="{BB962C8B-B14F-4D97-AF65-F5344CB8AC3E}">
        <p14:creationId xmlns:p14="http://schemas.microsoft.com/office/powerpoint/2010/main" val="3643497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708E3F8-A459-26E2-B385-7E5E5157D213}"/>
              </a:ext>
            </a:extLst>
          </p:cNvPr>
          <p:cNvSpPr txBox="1">
            <a:spLocks noGrp="1"/>
          </p:cNvSpPr>
          <p:nvPr>
            <p:ph type="title"/>
          </p:nvPr>
        </p:nvSpPr>
        <p:spPr>
          <a:xfrm>
            <a:off x="777875" y="538163"/>
            <a:ext cx="10666414" cy="798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College Search (Continued 2 of 2)</a:t>
            </a:r>
            <a:endParaRPr lang="en-US" altLang="en-US" sz="3600" b="1" i="0" u="none" strike="noStrike" kern="1200" cap="none" spc="0" normalizeH="0" baseline="0" noProof="0" dirty="0">
              <a:ln>
                <a:noFill/>
              </a:ln>
              <a:effectLst/>
              <a:uLnTx/>
              <a:uFillTx/>
              <a:latin typeface="Oswald"/>
            </a:endParaRPr>
          </a:p>
        </p:txBody>
      </p:sp>
      <p:sp>
        <p:nvSpPr>
          <p:cNvPr id="7" name="TextBox 6">
            <a:extLst>
              <a:ext uri="{FF2B5EF4-FFF2-40B4-BE49-F238E27FC236}">
                <a16:creationId xmlns:a16="http://schemas.microsoft.com/office/drawing/2014/main" id="{00C8B182-6A55-8CC7-1940-A5D0DFE39A64}"/>
              </a:ext>
            </a:extLst>
          </p:cNvPr>
          <p:cNvSpPr txBox="1"/>
          <p:nvPr/>
        </p:nvSpPr>
        <p:spPr>
          <a:xfrm>
            <a:off x="652639" y="1718378"/>
            <a:ext cx="3834188"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After the student selects the correct school(s) from the search results, they can review the school(s) they chose before continuing.</a:t>
            </a:r>
            <a:endParaRPr lang="en-US">
              <a:latin typeface="Arial" panose="020B0604020202020204" pitchFamily="34" charset="0"/>
              <a:cs typeface="Arial" panose="020B0604020202020204" pitchFamily="34" charset="0"/>
            </a:endParaRPr>
          </a:p>
        </p:txBody>
      </p:sp>
      <p:pic>
        <p:nvPicPr>
          <p:cNvPr id="5" name="Picture 4" descr="Screenshot continuation of the “Select Colleges and Career Schools” section. Each of the selected schools are listed. The student has the ability to remove or view information on their selected schools. The student is also shown how many schools out of the allotted 20 they have selected. These are the schools that will receive the student’s FAFSA form. ">
            <a:extLst>
              <a:ext uri="{FF2B5EF4-FFF2-40B4-BE49-F238E27FC236}">
                <a16:creationId xmlns:a16="http://schemas.microsoft.com/office/drawing/2014/main" id="{D0D42B42-C592-B5A4-ECA2-1DA56F2BDB58}"/>
              </a:ext>
            </a:extLst>
          </p:cNvPr>
          <p:cNvPicPr>
            <a:picLocks noChangeAspect="1"/>
          </p:cNvPicPr>
          <p:nvPr/>
        </p:nvPicPr>
        <p:blipFill>
          <a:blip r:embed="rId3"/>
          <a:stretch>
            <a:fillRect/>
          </a:stretch>
        </p:blipFill>
        <p:spPr>
          <a:xfrm>
            <a:off x="6096000" y="1622322"/>
            <a:ext cx="4865388" cy="4242619"/>
          </a:xfrm>
          <a:prstGeom prst="rect">
            <a:avLst/>
          </a:prstGeom>
          <a:ln>
            <a:solidFill>
              <a:schemeClr val="tx1"/>
            </a:solidFill>
          </a:ln>
        </p:spPr>
      </p:pic>
      <p:sp>
        <p:nvSpPr>
          <p:cNvPr id="3" name="Slide Number Placeholder 2">
            <a:extLst>
              <a:ext uri="{FF2B5EF4-FFF2-40B4-BE49-F238E27FC236}">
                <a16:creationId xmlns:a16="http://schemas.microsoft.com/office/drawing/2014/main" id="{8652D072-4F88-D331-913D-119D7A4DC79A}"/>
              </a:ext>
            </a:extLst>
          </p:cNvPr>
          <p:cNvSpPr>
            <a:spLocks noGrp="1"/>
          </p:cNvSpPr>
          <p:nvPr>
            <p:ph type="sldNum" sz="quarter" idx="4"/>
          </p:nvPr>
        </p:nvSpPr>
        <p:spPr/>
        <p:txBody>
          <a:bodyPr/>
          <a:lstStyle/>
          <a:p>
            <a:fld id="{234755BD-B4AC-9044-BCE4-27904766F8BB}" type="slidenum">
              <a:rPr lang="en-US" smtClean="0"/>
              <a:pPr/>
              <a:t>43</a:t>
            </a:fld>
            <a:endParaRPr lang="en-US"/>
          </a:p>
        </p:txBody>
      </p:sp>
    </p:spTree>
    <p:extLst>
      <p:ext uri="{BB962C8B-B14F-4D97-AF65-F5344CB8AC3E}">
        <p14:creationId xmlns:p14="http://schemas.microsoft.com/office/powerpoint/2010/main" val="818117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7" y="1739612"/>
            <a:ext cx="4918903" cy="294946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student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a:t>
            </a:r>
            <a:r>
              <a:rPr lang="en-US">
                <a:latin typeface="Arial" panose="020B0604020202020204" pitchFamily="34" charset="0"/>
                <a:ea typeface="Calibri"/>
                <a:cs typeface="Arial" panose="020B0604020202020204" pitchFamily="34" charset="0"/>
              </a:rPr>
              <a:t> can view all their responses by selecting "Expand All" or expand each section individually. To edit a response, the student can select the question’s hyperlink to be taken to the corresponding page. </a:t>
            </a:r>
            <a:endParaRPr lang="en-US">
              <a:latin typeface="Arial" panose="020B0604020202020204" pitchFamily="34" charset="0"/>
              <a:cs typeface="Arial" panose="020B0604020202020204" pitchFamily="34" charset="0"/>
            </a:endParaRPr>
          </a:p>
        </p:txBody>
      </p:sp>
      <p:pic>
        <p:nvPicPr>
          <p:cNvPr id="6" name="Picture 5" descr="Screenshot of the student review page. Each of the four previous sections, which the student can expand and collapse, are listed to have the student review and verify the information.">
            <a:extLst>
              <a:ext uri="{FF2B5EF4-FFF2-40B4-BE49-F238E27FC236}">
                <a16:creationId xmlns:a16="http://schemas.microsoft.com/office/drawing/2014/main" id="{1E5F64C1-0677-8060-F628-B4FB065FBA9C}"/>
              </a:ext>
            </a:extLst>
          </p:cNvPr>
          <p:cNvPicPr>
            <a:picLocks noChangeAspect="1"/>
          </p:cNvPicPr>
          <p:nvPr/>
        </p:nvPicPr>
        <p:blipFill>
          <a:blip r:embed="rId3"/>
          <a:stretch>
            <a:fillRect/>
          </a:stretch>
        </p:blipFill>
        <p:spPr>
          <a:xfrm>
            <a:off x="5751422" y="1456453"/>
            <a:ext cx="5486850" cy="481691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44</a:t>
            </a:fld>
            <a:endParaRPr lang="en-US"/>
          </a:p>
        </p:txBody>
      </p:sp>
    </p:spTree>
    <p:extLst>
      <p:ext uri="{BB962C8B-B14F-4D97-AF65-F5344CB8AC3E}">
        <p14:creationId xmlns:p14="http://schemas.microsoft.com/office/powerpoint/2010/main" val="4126241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Review Page (Continued)</a:t>
            </a:r>
            <a:endParaRPr lang="en-US" altLang="en-US" sz="3600" b="1" i="0" u="none" strike="noStrike" kern="1200" cap="none" spc="0" normalizeH="0" baseline="0" noProof="0">
              <a:ln>
                <a:noFill/>
              </a:ln>
              <a:effectLst/>
              <a:uLnTx/>
              <a:uFillTx/>
              <a:latin typeface="Oswald"/>
            </a:endParaRPr>
          </a:p>
        </p:txBody>
      </p:sp>
      <p:sp>
        <p:nvSpPr>
          <p:cNvPr id="4" name="TextBox 3">
            <a:extLst>
              <a:ext uri="{FF2B5EF4-FFF2-40B4-BE49-F238E27FC236}">
                <a16:creationId xmlns:a16="http://schemas.microsoft.com/office/drawing/2014/main" id="{42F7C50F-3A58-C869-14F3-FAFC8E0CEA37}"/>
              </a:ext>
            </a:extLst>
          </p:cNvPr>
          <p:cNvSpPr txBox="1"/>
          <p:nvPr/>
        </p:nvSpPr>
        <p:spPr>
          <a:xfrm>
            <a:off x="681798" y="1739612"/>
            <a:ext cx="4249431"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a continuation of the student review page. </a:t>
            </a:r>
            <a:r>
              <a:rPr lang="en-US">
                <a:latin typeface="Arial" panose="020B0604020202020204" pitchFamily="34" charset="0"/>
                <a:ea typeface="Calibri"/>
                <a:cs typeface="Arial" panose="020B0604020202020204" pitchFamily="34" charset="0"/>
              </a:rPr>
              <a:t>Since the student invited their parent to their form, they see the parent contributor section and the status of their parent’s invite. </a:t>
            </a:r>
            <a:endParaRPr lang="en-US">
              <a:latin typeface="Arial" panose="020B0604020202020204" pitchFamily="34" charset="0"/>
              <a:cs typeface="Arial" panose="020B0604020202020204" pitchFamily="34" charset="0"/>
            </a:endParaRPr>
          </a:p>
        </p:txBody>
      </p:sp>
      <p:pic>
        <p:nvPicPr>
          <p:cNvPr id="6" name="Picture 5" descr="Screenshot continuation of the student review page. The contributor the student invited to their form is listed for the student to review. An icon beside the contributor indicates that an invite has been sent. The student can use the “Manage Contributor Information” hyperlink to update the contributors if needed. Below that, the parent sections of the FAFSA form are listed with a gray circle beside each section indicating they are not completed yet.">
            <a:extLst>
              <a:ext uri="{FF2B5EF4-FFF2-40B4-BE49-F238E27FC236}">
                <a16:creationId xmlns:a16="http://schemas.microsoft.com/office/drawing/2014/main" id="{74E0922B-731A-3FA9-2AC7-D0907719C91B}"/>
              </a:ext>
            </a:extLst>
          </p:cNvPr>
          <p:cNvPicPr>
            <a:picLocks noChangeAspect="1"/>
          </p:cNvPicPr>
          <p:nvPr/>
        </p:nvPicPr>
        <p:blipFill>
          <a:blip r:embed="rId3"/>
          <a:stretch>
            <a:fillRect/>
          </a:stretch>
        </p:blipFill>
        <p:spPr>
          <a:xfrm>
            <a:off x="5423119" y="1547668"/>
            <a:ext cx="4763101" cy="462081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45</a:t>
            </a:fld>
            <a:endParaRPr lang="en-US"/>
          </a:p>
        </p:txBody>
      </p:sp>
    </p:spTree>
    <p:extLst>
      <p:ext uri="{BB962C8B-B14F-4D97-AF65-F5344CB8AC3E}">
        <p14:creationId xmlns:p14="http://schemas.microsoft.com/office/powerpoint/2010/main" val="378802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95244" y="1718685"/>
            <a:ext cx="4486356"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On this page, the student reviews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what they’ll agree to if they sign the form. </a:t>
            </a:r>
            <a:endParaRPr lang="en-US">
              <a:latin typeface="Arial" panose="020B0604020202020204" pitchFamily="34" charset="0"/>
              <a:cs typeface="Arial" panose="020B0604020202020204" pitchFamily="34" charset="0"/>
            </a:endParaRPr>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A367950A-2BCA-DC0F-61EC-EF9D175196DF}"/>
              </a:ext>
            </a:extLst>
          </p:cNvPr>
          <p:cNvPicPr>
            <a:picLocks noChangeAspect="1"/>
          </p:cNvPicPr>
          <p:nvPr/>
        </p:nvPicPr>
        <p:blipFill>
          <a:blip r:embed="rId3"/>
          <a:stretch>
            <a:fillRect/>
          </a:stretch>
        </p:blipFill>
        <p:spPr>
          <a:xfrm>
            <a:off x="5573694" y="1456453"/>
            <a:ext cx="5458100" cy="386414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46</a:t>
            </a:fld>
            <a:endParaRPr lang="en-US"/>
          </a:p>
        </p:txBody>
      </p:sp>
    </p:spTree>
    <p:extLst>
      <p:ext uri="{BB962C8B-B14F-4D97-AF65-F5344CB8AC3E}">
        <p14:creationId xmlns:p14="http://schemas.microsoft.com/office/powerpoint/2010/main" val="410510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Signature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E0CA833-9BA8-695E-4CBE-D954B0E6F367}"/>
              </a:ext>
            </a:extLst>
          </p:cNvPr>
          <p:cNvSpPr txBox="1"/>
          <p:nvPr/>
        </p:nvSpPr>
        <p:spPr>
          <a:xfrm>
            <a:off x="695244" y="1718685"/>
            <a:ext cx="4486356"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and signing, the student is able to submit their section of the FAFSA form. Since parent information has not been provided, the FAFSA form is not considered complete and can’t be processed yet. </a:t>
            </a:r>
            <a:endParaRPr lang="en-US">
              <a:latin typeface="Arial" panose="020B0604020202020204" pitchFamily="34" charset="0"/>
              <a:cs typeface="Arial" panose="020B0604020202020204" pitchFamily="34" charset="0"/>
            </a:endParaRPr>
          </a:p>
        </p:txBody>
      </p:sp>
      <p:pic>
        <p:nvPicPr>
          <p:cNvPr id="6" name="Picture 5" descr="Screenshot continuation of the signature page, which lists the remaining terms and conditions that the student agrees to by signing the FAFSA form. A checkbox indicates the student agrees to the terms, and there is a button below that for the student to “Sign” the form.">
            <a:extLst>
              <a:ext uri="{FF2B5EF4-FFF2-40B4-BE49-F238E27FC236}">
                <a16:creationId xmlns:a16="http://schemas.microsoft.com/office/drawing/2014/main" id="{172D666A-7DC6-903F-49B6-3C54B181089C}"/>
              </a:ext>
            </a:extLst>
          </p:cNvPr>
          <p:cNvPicPr>
            <a:picLocks noChangeAspect="1"/>
          </p:cNvPicPr>
          <p:nvPr/>
        </p:nvPicPr>
        <p:blipFill>
          <a:blip r:embed="rId3"/>
          <a:stretch>
            <a:fillRect/>
          </a:stretch>
        </p:blipFill>
        <p:spPr>
          <a:xfrm>
            <a:off x="5951716" y="1381433"/>
            <a:ext cx="4391820" cy="491979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47</a:t>
            </a:fld>
            <a:endParaRPr lang="en-US"/>
          </a:p>
        </p:txBody>
      </p:sp>
    </p:spTree>
    <p:extLst>
      <p:ext uri="{BB962C8B-B14F-4D97-AF65-F5344CB8AC3E}">
        <p14:creationId xmlns:p14="http://schemas.microsoft.com/office/powerpoint/2010/main" val="4103783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Section Complete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8351" y="1725393"/>
            <a:ext cx="4791155"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Upon signing the student section, the student is presented “The student section is complete!” page. The student is reminded that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not completed and can’t be submitted until the parent completes the contributor section of the form and signs it. This page also displays next steps the student can take, including tracking and managing their form.</a:t>
            </a:r>
          </a:p>
        </p:txBody>
      </p:sp>
      <p:pic>
        <p:nvPicPr>
          <p:cNvPr id="6" name="Picture 5" descr="Screenshot of the student completion page, informing the student they have completed the student section successfully. The student is reminded that the FAFSA form cannot be processed until the contributors complete the required sections. Below that, the contributors are listed, with an icon beside each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E2FCC1DD-2B13-6948-84A0-344B8C38DA3A}"/>
              </a:ext>
            </a:extLst>
          </p:cNvPr>
          <p:cNvPicPr>
            <a:picLocks noChangeAspect="1"/>
          </p:cNvPicPr>
          <p:nvPr/>
        </p:nvPicPr>
        <p:blipFill>
          <a:blip r:embed="rId3"/>
          <a:stretch>
            <a:fillRect/>
          </a:stretch>
        </p:blipFill>
        <p:spPr>
          <a:xfrm>
            <a:off x="5818997" y="1725393"/>
            <a:ext cx="5704652" cy="388879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48</a:t>
            </a:fld>
            <a:endParaRPr lang="en-US"/>
          </a:p>
        </p:txBody>
      </p:sp>
    </p:spTree>
    <p:extLst>
      <p:ext uri="{BB962C8B-B14F-4D97-AF65-F5344CB8AC3E}">
        <p14:creationId xmlns:p14="http://schemas.microsoft.com/office/powerpoint/2010/main" val="1766591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Section Complete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3854826-DDCC-58B8-01F6-B07DA114F624}"/>
              </a:ext>
            </a:extLst>
          </p:cNvPr>
          <p:cNvSpPr txBox="1"/>
          <p:nvPr/>
        </p:nvSpPr>
        <p:spPr>
          <a:xfrm>
            <a:off x="668351" y="1725393"/>
            <a:ext cx="4791155"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This is a continuation of the student section complete page. This page displays information for the student about next steps, including checking their email and a reminder that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not completed and can’t be submitted until the parent completes the contributor section of the form and signs it. Next, in this scenario, the student’s invited parent will enter the FAFSA form and complete the parent section. </a:t>
            </a:r>
          </a:p>
        </p:txBody>
      </p:sp>
      <p:pic>
        <p:nvPicPr>
          <p:cNvPr id="6" name="Picture 5" descr="Screenshot continuation of the student completion page, which informs the student of next steps, including checking for an email confirmation and a reminder that contributors still need to enter their information. Reminders below inform the student that once fully submitted, they’ll be able to review their FAFSA form responses on the FAFSA Submission Summary and that they can visit the FAFSA help page for additional information.">
            <a:extLst>
              <a:ext uri="{FF2B5EF4-FFF2-40B4-BE49-F238E27FC236}">
                <a16:creationId xmlns:a16="http://schemas.microsoft.com/office/drawing/2014/main" id="{8232AD6B-8303-FFB9-AC0B-8FC9A7BAD59F}"/>
              </a:ext>
            </a:extLst>
          </p:cNvPr>
          <p:cNvPicPr>
            <a:picLocks noChangeAspect="1"/>
          </p:cNvPicPr>
          <p:nvPr/>
        </p:nvPicPr>
        <p:blipFill>
          <a:blip r:embed="rId3"/>
          <a:stretch>
            <a:fillRect/>
          </a:stretch>
        </p:blipFill>
        <p:spPr>
          <a:xfrm>
            <a:off x="6096000" y="1414666"/>
            <a:ext cx="4604771" cy="479741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49</a:t>
            </a:fld>
            <a:endParaRPr lang="en-US"/>
          </a:p>
        </p:txBody>
      </p:sp>
    </p:spTree>
    <p:extLst>
      <p:ext uri="{BB962C8B-B14F-4D97-AF65-F5344CB8AC3E}">
        <p14:creationId xmlns:p14="http://schemas.microsoft.com/office/powerpoint/2010/main" val="1709301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4195002" cy="170296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After logging in, the student can select the applicable role to fill out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"Student" or "Parent." The student selects "Student." </a:t>
            </a:r>
          </a:p>
        </p:txBody>
      </p:sp>
      <p:pic>
        <p:nvPicPr>
          <p:cNvPr id="7" name="Picture 6" descr="Screenshot of the Welcome to the FAFSA Form section, which instructs the student to select the role for completing the form: “Student” or “Parent.”">
            <a:extLst>
              <a:ext uri="{FF2B5EF4-FFF2-40B4-BE49-F238E27FC236}">
                <a16:creationId xmlns:a16="http://schemas.microsoft.com/office/drawing/2014/main" id="{EAC2ABB0-6BA3-3255-95DE-9099624346DE}"/>
              </a:ext>
            </a:extLst>
          </p:cNvPr>
          <p:cNvPicPr>
            <a:picLocks noChangeAspect="1"/>
          </p:cNvPicPr>
          <p:nvPr/>
        </p:nvPicPr>
        <p:blipFill>
          <a:blip r:embed="rId3"/>
          <a:stretch>
            <a:fillRect/>
          </a:stretch>
        </p:blipFill>
        <p:spPr>
          <a:xfrm>
            <a:off x="4964158" y="1633232"/>
            <a:ext cx="6546044" cy="3605475"/>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a:t>
            </a:fld>
            <a:endParaRPr lang="en-US"/>
          </a:p>
        </p:txBody>
      </p:sp>
    </p:spTree>
    <p:extLst>
      <p:ext uri="{BB962C8B-B14F-4D97-AF65-F5344CB8AC3E}">
        <p14:creationId xmlns:p14="http://schemas.microsoft.com/office/powerpoint/2010/main" val="1637284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Email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95244" y="1721762"/>
            <a:ext cx="4486355"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This is NOT a view within StudentAid.gov or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This view demonstrates a parent opening the FAFSA invitation from their email. The parent selects "Get Started" and is taken to StudentAid.gov. </a:t>
            </a:r>
          </a:p>
        </p:txBody>
      </p:sp>
      <p:pic>
        <p:nvPicPr>
          <p:cNvPr id="6" name="Picture 5" descr="Screenshot of the email request sent to the parent contributor listed on the FAFSA form. The student’s name is included in the email headline. The email text reminds the parent of the importance of providing their information, but that completing their section of the FAFSA form does not make them financially responsible. Additional text informs the parent that they will need an account username and password (FSA ID) to log in and complete this request. Below that, there is a button the parent can select to “Get Started.”">
            <a:extLst>
              <a:ext uri="{FF2B5EF4-FFF2-40B4-BE49-F238E27FC236}">
                <a16:creationId xmlns:a16="http://schemas.microsoft.com/office/drawing/2014/main" id="{D6647AB2-4DFC-589A-0BC4-3024AC7F38DF}"/>
              </a:ext>
            </a:extLst>
          </p:cNvPr>
          <p:cNvPicPr>
            <a:picLocks noChangeAspect="1"/>
          </p:cNvPicPr>
          <p:nvPr/>
        </p:nvPicPr>
        <p:blipFill>
          <a:blip r:embed="rId3"/>
          <a:stretch>
            <a:fillRect/>
          </a:stretch>
        </p:blipFill>
        <p:spPr>
          <a:xfrm>
            <a:off x="5560082" y="1618003"/>
            <a:ext cx="2612699" cy="4912160"/>
          </a:xfrm>
          <a:prstGeom prst="rect">
            <a:avLst/>
          </a:prstGeom>
          <a:ln>
            <a:solidFill>
              <a:schemeClr val="tx1"/>
            </a:solidFill>
          </a:ln>
        </p:spPr>
      </p:pic>
      <p:pic>
        <p:nvPicPr>
          <p:cNvPr id="8" name="Picture 7" descr="Screenshot continuation of the email request sent to the parent contributor listed on the FAFSA form. The parent is reminded that they should complete their section of the FAFSA form as soon as possible. Below that, a banner informs the parent of how they can find help if they are unable to locate the student’s FAFSA form.">
            <a:extLst>
              <a:ext uri="{FF2B5EF4-FFF2-40B4-BE49-F238E27FC236}">
                <a16:creationId xmlns:a16="http://schemas.microsoft.com/office/drawing/2014/main" id="{F25FFF66-1BD4-711B-0716-3588B3DFD047}"/>
              </a:ext>
            </a:extLst>
          </p:cNvPr>
          <p:cNvPicPr>
            <a:picLocks noChangeAspect="1"/>
          </p:cNvPicPr>
          <p:nvPr/>
        </p:nvPicPr>
        <p:blipFill>
          <a:blip r:embed="rId4"/>
          <a:stretch>
            <a:fillRect/>
          </a:stretch>
        </p:blipFill>
        <p:spPr>
          <a:xfrm>
            <a:off x="8453107" y="1618004"/>
            <a:ext cx="2435864" cy="491216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50</a:t>
            </a:fld>
            <a:endParaRPr lang="en-US"/>
          </a:p>
        </p:txBody>
      </p:sp>
    </p:spTree>
    <p:extLst>
      <p:ext uri="{BB962C8B-B14F-4D97-AF65-F5344CB8AC3E}">
        <p14:creationId xmlns:p14="http://schemas.microsoft.com/office/powerpoint/2010/main" val="3611253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8351" y="1735273"/>
            <a:ext cx="4513249"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parent is taken from their email to the "Log In" page to enter their credentials. To access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all users are required to have an FSA ID (StudentAid.gov account username and password). If the parent doesn't have an FSA ID, they can select "Create an Account."</a:t>
            </a:r>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5378800" y="1851184"/>
            <a:ext cx="5525276" cy="420188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51</a:t>
            </a:fld>
            <a:endParaRPr lang="en-US"/>
          </a:p>
        </p:txBody>
      </p:sp>
    </p:spTree>
    <p:extLst>
      <p:ext uri="{BB962C8B-B14F-4D97-AF65-F5344CB8AC3E}">
        <p14:creationId xmlns:p14="http://schemas.microsoft.com/office/powerpoint/2010/main" val="3137758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Parent Status Center – My Activity </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4765" y="1727947"/>
            <a:ext cx="448683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After successfully logging in, the parent is taken to their "My Activity" section. The parent sees an invitation to be a contributor on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t>
            </a:r>
          </a:p>
        </p:txBody>
      </p:sp>
      <p:pic>
        <p:nvPicPr>
          <p:cNvPr id="4" name="Picture 3" descr="Screenshot of the “My Activity” section. A banner informs the parent that they have been asked to be a contributor on a FAFSA form. There are buttons below to “Accept Invitation” or “Decline Invitation.”">
            <a:extLst>
              <a:ext uri="{FF2B5EF4-FFF2-40B4-BE49-F238E27FC236}">
                <a16:creationId xmlns:a16="http://schemas.microsoft.com/office/drawing/2014/main" id="{83A60112-B909-6C5D-8585-56044A04F3DF}"/>
              </a:ext>
            </a:extLst>
          </p:cNvPr>
          <p:cNvPicPr>
            <a:picLocks noChangeAspect="1"/>
          </p:cNvPicPr>
          <p:nvPr/>
        </p:nvPicPr>
        <p:blipFill>
          <a:blip r:embed="rId3"/>
          <a:stretch>
            <a:fillRect/>
          </a:stretch>
        </p:blipFill>
        <p:spPr>
          <a:xfrm>
            <a:off x="5750698" y="1629515"/>
            <a:ext cx="5887848" cy="344730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52</a:t>
            </a:fld>
            <a:endParaRPr lang="en-US"/>
          </a:p>
        </p:txBody>
      </p:sp>
    </p:spTree>
    <p:extLst>
      <p:ext uri="{BB962C8B-B14F-4D97-AF65-F5344CB8AC3E}">
        <p14:creationId xmlns:p14="http://schemas.microsoft.com/office/powerpoint/2010/main" val="111670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5ED4-E7DB-3698-A65E-827D0E8BB78D}"/>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F17ADEA-6789-52F9-E28E-D30C60B5921D}"/>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Parent Status Center – My Activity (Continued)</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6163E942-50B7-4CD6-F665-381D243DF507}"/>
              </a:ext>
            </a:extLst>
          </p:cNvPr>
          <p:cNvSpPr txBox="1"/>
          <p:nvPr/>
        </p:nvSpPr>
        <p:spPr>
          <a:xfrm>
            <a:off x="694766" y="1727947"/>
            <a:ext cx="4062292"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Arial"/>
              </a:rPr>
              <a:t>When the parent selects "Accept Invitation," a pop-up window appears to remind the parent that their personal information is needed to fill out the student’s FAFSA</a:t>
            </a:r>
            <a:r>
              <a:rPr lang="en-US" baseline="30000">
                <a:latin typeface="Arial"/>
                <a:cs typeface="Arial"/>
              </a:rPr>
              <a:t>®</a:t>
            </a:r>
            <a:r>
              <a:rPr lang="en-US">
                <a:latin typeface="Arial"/>
                <a:cs typeface="Arial"/>
              </a:rPr>
              <a:t> form. The parent selects "Continue" to agree to sharing their information and enters the FAFSA form. </a:t>
            </a:r>
            <a:endParaRPr lang="en-US"/>
          </a:p>
        </p:txBody>
      </p:sp>
      <p:pic>
        <p:nvPicPr>
          <p:cNvPr id="4" name="Picture 3" descr="Screenshot continuation of the “My Activity” section. A pop-up window informs the parent that some personal information that is already on file will be used in order to fill out the necessary steps in the FAFSA form. Buttons give the parent the option to &quot;Continue&quot; and agree to sharing their information or to &quot;Go Back.&quot;">
            <a:extLst>
              <a:ext uri="{FF2B5EF4-FFF2-40B4-BE49-F238E27FC236}">
                <a16:creationId xmlns:a16="http://schemas.microsoft.com/office/drawing/2014/main" id="{4078E375-F4FD-CE35-C780-15660369344B}"/>
              </a:ext>
            </a:extLst>
          </p:cNvPr>
          <p:cNvPicPr>
            <a:picLocks noChangeAspect="1"/>
          </p:cNvPicPr>
          <p:nvPr/>
        </p:nvPicPr>
        <p:blipFill>
          <a:blip r:embed="rId3"/>
          <a:stretch>
            <a:fillRect/>
          </a:stretch>
        </p:blipFill>
        <p:spPr>
          <a:xfrm>
            <a:off x="5640774" y="1727947"/>
            <a:ext cx="5856460" cy="3445906"/>
          </a:xfrm>
          <a:prstGeom prst="rect">
            <a:avLst/>
          </a:prstGeom>
          <a:ln>
            <a:solidFill>
              <a:schemeClr val="tx1"/>
            </a:solidFill>
          </a:ln>
        </p:spPr>
      </p:pic>
      <p:sp>
        <p:nvSpPr>
          <p:cNvPr id="5" name="Slide Number Placeholder 4">
            <a:extLst>
              <a:ext uri="{FF2B5EF4-FFF2-40B4-BE49-F238E27FC236}">
                <a16:creationId xmlns:a16="http://schemas.microsoft.com/office/drawing/2014/main" id="{9E486451-9407-15CF-3A81-CB64636CD222}"/>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53</a:t>
            </a:fld>
            <a:endParaRPr lang="en-US"/>
          </a:p>
        </p:txBody>
      </p:sp>
    </p:spTree>
    <p:extLst>
      <p:ext uri="{BB962C8B-B14F-4D97-AF65-F5344CB8AC3E}">
        <p14:creationId xmlns:p14="http://schemas.microsoft.com/office/powerpoint/2010/main" val="2657844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Student’s Parent 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54904" y="1725394"/>
            <a:ext cx="452669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When the parent enters a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introduction of the FAFSA form and an accompanying video. </a:t>
            </a:r>
          </a:p>
        </p:txBody>
      </p:sp>
      <p:pic>
        <p:nvPicPr>
          <p:cNvPr id="6" name="Picture 5" descr="Screenshot of the first page of the &quot;Understanding the FAFSA Form&quot; section. A video provides the parent with details about &quot;What is FAFSA and why is it important.&quot;">
            <a:extLst>
              <a:ext uri="{FF2B5EF4-FFF2-40B4-BE49-F238E27FC236}">
                <a16:creationId xmlns:a16="http://schemas.microsoft.com/office/drawing/2014/main" id="{840F064B-F803-13CF-DFDC-B576F0701F7A}"/>
              </a:ext>
            </a:extLst>
          </p:cNvPr>
          <p:cNvPicPr>
            <a:picLocks noChangeAspect="1"/>
          </p:cNvPicPr>
          <p:nvPr/>
        </p:nvPicPr>
        <p:blipFill>
          <a:blip r:embed="rId3"/>
          <a:stretch>
            <a:fillRect/>
          </a:stretch>
        </p:blipFill>
        <p:spPr>
          <a:xfrm>
            <a:off x="5535831" y="1725394"/>
            <a:ext cx="5456634" cy="405722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54</a:t>
            </a:fld>
            <a:endParaRPr lang="en-US"/>
          </a:p>
        </p:txBody>
      </p:sp>
    </p:spTree>
    <p:extLst>
      <p:ext uri="{BB962C8B-B14F-4D97-AF65-F5344CB8AC3E}">
        <p14:creationId xmlns:p14="http://schemas.microsoft.com/office/powerpoint/2010/main" val="2204701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Student’s Parent 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81797" y="1730744"/>
            <a:ext cx="4499803"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parent will invite them. Documents that may be needed to fill out the form are also included on this page. </a:t>
            </a:r>
          </a:p>
        </p:txBody>
      </p:sp>
      <p:pic>
        <p:nvPicPr>
          <p:cNvPr id="4" name="Picture 3" descr="Screenshot of the second page of the “Understanding the FAFSA Form” section, which explains the expectations of the contributor role when completing the form and includes a video that the parent can watch about who is a contributor on the FAFSA form. The parent is informed that the answers they provide will determine if any contributors are identified and that these contributors will need to complete their own sections of the form. Information is also provided on how the parent will invite their contributor to complete the required sections of the FAFSA form and that the par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8CD34580-65D2-F3EE-9C25-DDBB1C618D51}"/>
              </a:ext>
            </a:extLst>
          </p:cNvPr>
          <p:cNvPicPr>
            <a:picLocks noChangeAspect="1"/>
          </p:cNvPicPr>
          <p:nvPr/>
        </p:nvPicPr>
        <p:blipFill>
          <a:blip r:embed="rId3"/>
          <a:stretch>
            <a:fillRect/>
          </a:stretch>
        </p:blipFill>
        <p:spPr>
          <a:xfrm>
            <a:off x="5941911" y="1730744"/>
            <a:ext cx="4637599" cy="384725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55</a:t>
            </a:fld>
            <a:endParaRPr lang="en-US"/>
          </a:p>
        </p:txBody>
      </p:sp>
    </p:spTree>
    <p:extLst>
      <p:ext uri="{BB962C8B-B14F-4D97-AF65-F5344CB8AC3E}">
        <p14:creationId xmlns:p14="http://schemas.microsoft.com/office/powerpoint/2010/main" val="3808698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Student’s Parent 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1798" y="1737828"/>
            <a:ext cx="4057628"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the parent can expect when completing the student’s FAFSA form. This includes information about consent and approval, a time estimate to complete the form, and that they can save the form and return later if needed, along with an accompanying video.</a:t>
            </a:r>
          </a:p>
        </p:txBody>
      </p:sp>
      <p:pic>
        <p:nvPicPr>
          <p:cNvPr id="8" name="Picture 7"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and approval for the student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893279D7-3D70-9F9A-FDA1-1A8C9594ED6A}"/>
              </a:ext>
            </a:extLst>
          </p:cNvPr>
          <p:cNvPicPr>
            <a:picLocks noChangeAspect="1"/>
          </p:cNvPicPr>
          <p:nvPr/>
        </p:nvPicPr>
        <p:blipFill>
          <a:blip r:embed="rId3"/>
          <a:stretch>
            <a:fillRect/>
          </a:stretch>
        </p:blipFill>
        <p:spPr>
          <a:xfrm>
            <a:off x="5468897" y="1532472"/>
            <a:ext cx="4972962" cy="478509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56</a:t>
            </a:fld>
            <a:endParaRPr lang="en-US"/>
          </a:p>
        </p:txBody>
      </p:sp>
    </p:spTree>
    <p:extLst>
      <p:ext uri="{BB962C8B-B14F-4D97-AF65-F5344CB8AC3E}">
        <p14:creationId xmlns:p14="http://schemas.microsoft.com/office/powerpoint/2010/main" val="1061449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195" y="544286"/>
            <a:ext cx="11582400" cy="10123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3600" b="1" i="0" u="none" strike="noStrike" kern="1200" cap="none" spc="0" normalizeH="0" baseline="0" noProof="0">
                <a:ln>
                  <a:noFill/>
                </a:ln>
                <a:effectLst/>
                <a:uLnTx/>
                <a:uFillTx/>
                <a:latin typeface="Oswald"/>
                <a:ea typeface="+mn-ea"/>
                <a:cs typeface="+mn-cs"/>
              </a:rPr>
              <a:t>Dependent Student’s Parent Onboarding (4 of 4)</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E671583-3236-B52C-7957-3D86BD77AD57}"/>
              </a:ext>
            </a:extLst>
          </p:cNvPr>
          <p:cNvSpPr txBox="1"/>
          <p:nvPr/>
        </p:nvSpPr>
        <p:spPr>
          <a:xfrm>
            <a:off x="681798" y="1740101"/>
            <a:ext cx="4499802"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last onboarding page provides information about what to expect once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completed, submitted, and processed. On this page, the parent selects "Start FAFSA Form" to begin the parent section.  </a:t>
            </a:r>
          </a:p>
        </p:txBody>
      </p:sp>
      <p:pic>
        <p:nvPicPr>
          <p:cNvPr id="6" name="Picture 5" descr="Screenshot of the final page of the “Understanding the FAFSA Form” section, which provides an accompanying video and informs the par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0CE34870-27C3-C218-5F38-B4E3EB2165D0}"/>
              </a:ext>
            </a:extLst>
          </p:cNvPr>
          <p:cNvPicPr>
            <a:picLocks noChangeAspect="1"/>
          </p:cNvPicPr>
          <p:nvPr/>
        </p:nvPicPr>
        <p:blipFill>
          <a:blip r:embed="rId3"/>
          <a:stretch>
            <a:fillRect/>
          </a:stretch>
        </p:blipFill>
        <p:spPr>
          <a:xfrm>
            <a:off x="5541773" y="1479748"/>
            <a:ext cx="4959079" cy="463460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57</a:t>
            </a:fld>
            <a:endParaRPr lang="en-US"/>
          </a:p>
        </p:txBody>
      </p:sp>
    </p:spTree>
    <p:extLst>
      <p:ext uri="{BB962C8B-B14F-4D97-AF65-F5344CB8AC3E}">
        <p14:creationId xmlns:p14="http://schemas.microsoft.com/office/powerpoint/2010/main" val="2436281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1798" y="1721055"/>
            <a:ext cx="4499802"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the first page within the parent section. The parent can verify that their personal information is correct. To update any of the personal information, the parent must access their Account Settings on StudentAid.gov. </a:t>
            </a:r>
          </a:p>
        </p:txBody>
      </p:sp>
      <p:pic>
        <p:nvPicPr>
          <p:cNvPr id="8" name="Picture 7" descr="Screenshot of the “Parent Identity Information” section of the FAFSA form. Parent information including name, date of birth, Social Security number, email address, and mobile phone number is displayed to verify.">
            <a:extLst>
              <a:ext uri="{FF2B5EF4-FFF2-40B4-BE49-F238E27FC236}">
                <a16:creationId xmlns:a16="http://schemas.microsoft.com/office/drawing/2014/main" id="{B7AEE640-CF23-FD13-9FF4-FC5A1BE4050C}"/>
              </a:ext>
            </a:extLst>
          </p:cNvPr>
          <p:cNvPicPr>
            <a:picLocks noChangeAspect="1"/>
          </p:cNvPicPr>
          <p:nvPr/>
        </p:nvPicPr>
        <p:blipFill>
          <a:blip r:embed="rId3"/>
          <a:stretch>
            <a:fillRect/>
          </a:stretch>
        </p:blipFill>
        <p:spPr>
          <a:xfrm>
            <a:off x="5465398" y="1756519"/>
            <a:ext cx="6044804" cy="298160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58</a:t>
            </a:fld>
            <a:endParaRPr lang="en-US"/>
          </a:p>
        </p:txBody>
      </p:sp>
    </p:spTree>
    <p:extLst>
      <p:ext uri="{BB962C8B-B14F-4D97-AF65-F5344CB8AC3E}">
        <p14:creationId xmlns:p14="http://schemas.microsoft.com/office/powerpoint/2010/main" val="1037966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28960" y="141514"/>
            <a:ext cx="11853593" cy="13821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Identity Information </a:t>
            </a:r>
            <a:br>
              <a:rPr lang="en-US" altLang="en-US" sz="3600" cap="none" spc="0">
                <a:latin typeface="Oswald"/>
              </a:rPr>
            </a:br>
            <a:r>
              <a:rPr lang="en-US" altLang="en-US" sz="3600" cap="none" spc="0">
                <a:latin typeface="Oswald"/>
              </a:rPr>
              <a:t>(Continued)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4C120777-05A4-D778-AAEE-F0CACFCFBF5C}"/>
              </a:ext>
            </a:extLst>
          </p:cNvPr>
          <p:cNvSpPr txBox="1"/>
          <p:nvPr/>
        </p:nvSpPr>
        <p:spPr>
          <a:xfrm>
            <a:off x="676751" y="1726614"/>
            <a:ext cx="4609623"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a continuation of the first page within the parent section. The parent can verify their mailing address on this part of the page. To update this information, the parent must access their Account Settings on StudentAid.gov. </a:t>
            </a:r>
          </a:p>
        </p:txBody>
      </p:sp>
      <p:pic>
        <p:nvPicPr>
          <p:cNvPr id="4" name="Picture 3" descr="Screenshot continuation of the “Parent Identity Information” section, which includes the parent's permanent mailing address for them to verify.">
            <a:extLst>
              <a:ext uri="{FF2B5EF4-FFF2-40B4-BE49-F238E27FC236}">
                <a16:creationId xmlns:a16="http://schemas.microsoft.com/office/drawing/2014/main" id="{4DC7213B-F0FA-836D-086E-5ED169CDC027}"/>
              </a:ext>
            </a:extLst>
          </p:cNvPr>
          <p:cNvPicPr>
            <a:picLocks noChangeAspect="1"/>
          </p:cNvPicPr>
          <p:nvPr/>
        </p:nvPicPr>
        <p:blipFill>
          <a:blip r:embed="rId3"/>
          <a:stretch>
            <a:fillRect/>
          </a:stretch>
        </p:blipFill>
        <p:spPr>
          <a:xfrm>
            <a:off x="5670698" y="1828578"/>
            <a:ext cx="5839047" cy="334261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59</a:t>
            </a:fld>
            <a:endParaRPr lang="en-US"/>
          </a:p>
        </p:txBody>
      </p:sp>
    </p:spTree>
    <p:extLst>
      <p:ext uri="{BB962C8B-B14F-4D97-AF65-F5344CB8AC3E}">
        <p14:creationId xmlns:p14="http://schemas.microsoft.com/office/powerpoint/2010/main" val="3610721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4500282"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the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introduction of the FAFSA form and an accompanying video. </a:t>
            </a:r>
          </a:p>
        </p:txBody>
      </p:sp>
      <p:pic>
        <p:nvPicPr>
          <p:cNvPr id="6" name="Picture 5" descr="Screenshot of the first page of the “Understanding the FAFSA Form” section. A video provides the student with an overview of the form and why it's important.">
            <a:extLst>
              <a:ext uri="{FF2B5EF4-FFF2-40B4-BE49-F238E27FC236}">
                <a16:creationId xmlns:a16="http://schemas.microsoft.com/office/drawing/2014/main" id="{AC8F9E5E-4331-5BF7-68B1-959AC0ABD9FA}"/>
              </a:ext>
            </a:extLst>
          </p:cNvPr>
          <p:cNvPicPr>
            <a:picLocks noChangeAspect="1"/>
          </p:cNvPicPr>
          <p:nvPr/>
        </p:nvPicPr>
        <p:blipFill rotWithShape="1">
          <a:blip r:embed="rId3"/>
          <a:srcRect l="8596" t="10833" r="6984" b="15625"/>
          <a:stretch/>
        </p:blipFill>
        <p:spPr>
          <a:xfrm>
            <a:off x="5459426" y="1726659"/>
            <a:ext cx="5886362" cy="395536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a:t>
            </a:fld>
            <a:endParaRPr lang="en-US"/>
          </a:p>
        </p:txBody>
      </p:sp>
    </p:spTree>
    <p:extLst>
      <p:ext uri="{BB962C8B-B14F-4D97-AF65-F5344CB8AC3E}">
        <p14:creationId xmlns:p14="http://schemas.microsoft.com/office/powerpoint/2010/main" val="1391417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294" y="192658"/>
            <a:ext cx="10317896"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Provides </a:t>
            </a:r>
            <a:br>
              <a:rPr lang="en-US" altLang="en-US" sz="3600" cap="none" spc="0">
                <a:latin typeface="Oswald"/>
              </a:rPr>
            </a:br>
            <a:r>
              <a:rPr lang="en-US" altLang="en-US" sz="3600" cap="none" spc="0">
                <a:latin typeface="Oswald"/>
              </a:rPr>
              <a:t>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1798" y="1736294"/>
            <a:ext cx="4499802" cy="2949462"/>
          </a:xfrm>
          <a:prstGeom prst="rect">
            <a:avLst/>
          </a:prstGeom>
          <a:noFill/>
        </p:spPr>
        <p:txBody>
          <a:bodyPr wrap="square" lIns="91440" tIns="45720" rIns="91440" bIns="45720" rtlCol="0" anchor="t">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parent about consent, approval, and the use of their federal tax information. By providing consent and approval, the parent’s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pic>
        <p:nvPicPr>
          <p:cNvPr id="6" name="Picture 5"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4D3BDCC4-AEBC-3049-1CBB-870369DFD2B9}"/>
              </a:ext>
            </a:extLst>
          </p:cNvPr>
          <p:cNvPicPr>
            <a:picLocks noChangeAspect="1"/>
          </p:cNvPicPr>
          <p:nvPr/>
        </p:nvPicPr>
        <p:blipFill>
          <a:blip r:embed="rId3"/>
          <a:stretch>
            <a:fillRect/>
          </a:stretch>
        </p:blipFill>
        <p:spPr>
          <a:xfrm>
            <a:off x="5987341" y="1288025"/>
            <a:ext cx="4278969" cy="452520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60</a:t>
            </a:fld>
            <a:endParaRPr lang="en-US"/>
          </a:p>
        </p:txBody>
      </p:sp>
    </p:spTree>
    <p:extLst>
      <p:ext uri="{BB962C8B-B14F-4D97-AF65-F5344CB8AC3E}">
        <p14:creationId xmlns:p14="http://schemas.microsoft.com/office/powerpoint/2010/main" val="21524608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69926"/>
            <a:ext cx="925635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Student’s Parent Provides Consent and Approval (Continued)</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629F88FE-B4ED-0D80-4165-5CD59B091230}"/>
              </a:ext>
            </a:extLst>
          </p:cNvPr>
          <p:cNvSpPr txBox="1"/>
          <p:nvPr/>
        </p:nvSpPr>
        <p:spPr>
          <a:xfrm>
            <a:off x="658255" y="1781758"/>
            <a:ext cx="3129974"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that the parent can expand and collapse. The parent selects "Approve" to provide consent and approval, and they are taken to the next page. </a:t>
            </a:r>
            <a:endParaRPr lang="en-US">
              <a:latin typeface="Arial" panose="020B0604020202020204" pitchFamily="34" charset="0"/>
              <a:cs typeface="Arial" panose="020B0604020202020204" pitchFamily="34" charset="0"/>
            </a:endParaRPr>
          </a:p>
        </p:txBody>
      </p:sp>
      <p:pic>
        <p:nvPicPr>
          <p:cNvPr id="7" name="Picture 6" descr="Screenshot continuation of the consent and approval page. The remaining items of the numbered list of statements define what the parent is affirming and giving consent and approval to.">
            <a:extLst>
              <a:ext uri="{FF2B5EF4-FFF2-40B4-BE49-F238E27FC236}">
                <a16:creationId xmlns:a16="http://schemas.microsoft.com/office/drawing/2014/main" id="{B37244AD-1229-6775-58E2-89A88C549760}"/>
              </a:ext>
            </a:extLst>
          </p:cNvPr>
          <p:cNvPicPr>
            <a:picLocks noChangeAspect="1"/>
          </p:cNvPicPr>
          <p:nvPr/>
        </p:nvPicPr>
        <p:blipFill>
          <a:blip r:embed="rId3"/>
          <a:stretch>
            <a:fillRect/>
          </a:stretch>
        </p:blipFill>
        <p:spPr>
          <a:xfrm>
            <a:off x="3898665" y="1912105"/>
            <a:ext cx="3691838" cy="4125653"/>
          </a:xfrm>
          <a:prstGeom prst="rect">
            <a:avLst/>
          </a:prstGeom>
          <a:ln>
            <a:solidFill>
              <a:schemeClr val="tx1"/>
            </a:solidFill>
          </a:ln>
        </p:spPr>
      </p:pic>
      <p:pic>
        <p:nvPicPr>
          <p:cNvPr id="10" name="Picture 9"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provide or decline their consent and approval.">
            <a:extLst>
              <a:ext uri="{FF2B5EF4-FFF2-40B4-BE49-F238E27FC236}">
                <a16:creationId xmlns:a16="http://schemas.microsoft.com/office/drawing/2014/main" id="{072D4C02-8301-A037-C419-9006F3614E6D}"/>
              </a:ext>
            </a:extLst>
          </p:cNvPr>
          <p:cNvPicPr>
            <a:picLocks noChangeAspect="1"/>
          </p:cNvPicPr>
          <p:nvPr/>
        </p:nvPicPr>
        <p:blipFill>
          <a:blip r:embed="rId4"/>
          <a:stretch>
            <a:fillRect/>
          </a:stretch>
        </p:blipFill>
        <p:spPr>
          <a:xfrm>
            <a:off x="7799261" y="1912105"/>
            <a:ext cx="3853786" cy="412565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61</a:t>
            </a:fld>
            <a:endParaRPr lang="en-US"/>
          </a:p>
        </p:txBody>
      </p:sp>
    </p:spTree>
    <p:extLst>
      <p:ext uri="{BB962C8B-B14F-4D97-AF65-F5344CB8AC3E}">
        <p14:creationId xmlns:p14="http://schemas.microsoft.com/office/powerpoint/2010/main" val="29342753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dirty="0">
                <a:latin typeface="Oswald"/>
              </a:rPr>
              <a:t>Dependent Student’s Parent Imports IRS Information</a:t>
            </a:r>
            <a:endParaRPr lang="en-US" sz="3600" dirty="0"/>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2949525"/>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parent’s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pic>
        <p:nvPicPr>
          <p:cNvPr id="5" name="Picture 4" descr="Screenshot of the data import page for the parent’s federal tax information from the IRS where their information is being directly transferred from the IRS into their FAFSA form. The parent should not leave this page while their information is being loaded into their application. ">
            <a:extLst>
              <a:ext uri="{FF2B5EF4-FFF2-40B4-BE49-F238E27FC236}">
                <a16:creationId xmlns:a16="http://schemas.microsoft.com/office/drawing/2014/main" id="{108F554F-B7C5-83AF-FC60-0EF879BD9C0C}"/>
              </a:ext>
            </a:extLst>
          </p:cNvPr>
          <p:cNvPicPr>
            <a:picLocks noChangeAspect="1"/>
          </p:cNvPicPr>
          <p:nvPr/>
        </p:nvPicPr>
        <p:blipFill>
          <a:blip r:embed="rId2"/>
          <a:stretch>
            <a:fillRect/>
          </a:stretch>
        </p:blipFill>
        <p:spPr>
          <a:xfrm>
            <a:off x="4528384" y="2079375"/>
            <a:ext cx="6464081" cy="2544629"/>
          </a:xfrm>
          <a:prstGeom prst="rect">
            <a:avLst/>
          </a:prstGeom>
          <a:ln>
            <a:solidFill>
              <a:schemeClr val="tx1"/>
            </a:solidFill>
          </a:ln>
        </p:spPr>
      </p:pic>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62</a:t>
            </a:fld>
            <a:endParaRPr lang="en-US"/>
          </a:p>
        </p:txBody>
      </p:sp>
    </p:spTree>
    <p:extLst>
      <p:ext uri="{BB962C8B-B14F-4D97-AF65-F5344CB8AC3E}">
        <p14:creationId xmlns:p14="http://schemas.microsoft.com/office/powerpoint/2010/main" val="3286637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dirty="0">
                <a:latin typeface="Oswald"/>
              </a:rPr>
              <a:t>Dependent Student’s Parent Imports IRS Information (Continued)</a:t>
            </a:r>
            <a:endParaRPr lang="en-US" sz="3600" dirty="0"/>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3365024"/>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parent. For this scenario, the parent is contributing to a new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6" name="Picture 5" descr="Screenshot of the results from the data import page. The parent is informed that their information was not received. They may have to manually enter in their tax information into their Finances section. ">
            <a:extLst>
              <a:ext uri="{FF2B5EF4-FFF2-40B4-BE49-F238E27FC236}">
                <a16:creationId xmlns:a16="http://schemas.microsoft.com/office/drawing/2014/main" id="{46557D3E-5194-E6CA-5AA7-A173FA155345}"/>
              </a:ext>
            </a:extLst>
          </p:cNvPr>
          <p:cNvPicPr>
            <a:picLocks noChangeAspect="1"/>
          </p:cNvPicPr>
          <p:nvPr/>
        </p:nvPicPr>
        <p:blipFill>
          <a:blip r:embed="rId2"/>
          <a:stretch>
            <a:fillRect/>
          </a:stretch>
        </p:blipFill>
        <p:spPr>
          <a:xfrm>
            <a:off x="4679006" y="1805156"/>
            <a:ext cx="6431446" cy="3247688"/>
          </a:xfrm>
          <a:prstGeom prst="rect">
            <a:avLst/>
          </a:prstGeom>
          <a:ln>
            <a:solidFill>
              <a:schemeClr val="tx1"/>
            </a:solidFill>
          </a:ln>
        </p:spPr>
      </p:pic>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63</a:t>
            </a:fld>
            <a:endParaRPr lang="en-US"/>
          </a:p>
        </p:txBody>
      </p:sp>
    </p:spTree>
    <p:extLst>
      <p:ext uri="{BB962C8B-B14F-4D97-AF65-F5344CB8AC3E}">
        <p14:creationId xmlns:p14="http://schemas.microsoft.com/office/powerpoint/2010/main" val="33139598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621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95245" y="1739955"/>
            <a:ext cx="10668743" cy="646331"/>
          </a:xfrm>
          <a:prstGeom prst="rect">
            <a:avLst/>
          </a:prstGeom>
          <a:noFill/>
        </p:spPr>
        <p:txBody>
          <a:bodyPr wrap="square" lIns="91440" tIns="45720" rIns="91440" bIns="45720" rtlCol="0" anchor="t">
            <a:spAutoFit/>
          </a:bodyPr>
          <a:lstStyle/>
          <a:p>
            <a:r>
              <a:rPr lang="en-US">
                <a:latin typeface="Arial" panose="020B0604020202020204" pitchFamily="34" charset="0"/>
                <a:cs typeface="Arial" panose="020B0604020202020204" pitchFamily="34" charset="0"/>
              </a:rPr>
              <a:t>This is the first page in the "Parent Demographics" section. It provides an overview of the section.</a:t>
            </a:r>
          </a:p>
          <a:p>
            <a:endParaRPr lang="en-US">
              <a:latin typeface="Arial" panose="020B0604020202020204" pitchFamily="34" charset="0"/>
              <a:cs typeface="Arial" panose="020B0604020202020204" pitchFamily="34" charset="0"/>
            </a:endParaRPr>
          </a:p>
        </p:txBody>
      </p:sp>
      <p:pic>
        <p:nvPicPr>
          <p:cNvPr id="4" name="Picture 3"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13E3DA21-34D0-BE19-69A9-D97BD7A1CDF1}"/>
              </a:ext>
            </a:extLst>
          </p:cNvPr>
          <p:cNvPicPr>
            <a:picLocks noChangeAspect="1"/>
          </p:cNvPicPr>
          <p:nvPr/>
        </p:nvPicPr>
        <p:blipFill>
          <a:blip r:embed="rId3"/>
          <a:stretch>
            <a:fillRect/>
          </a:stretch>
        </p:blipFill>
        <p:spPr>
          <a:xfrm>
            <a:off x="2074068" y="2514105"/>
            <a:ext cx="8043864" cy="330277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64</a:t>
            </a:fld>
            <a:endParaRPr lang="en-US"/>
          </a:p>
        </p:txBody>
      </p:sp>
    </p:spTree>
    <p:extLst>
      <p:ext uri="{BB962C8B-B14F-4D97-AF65-F5344CB8AC3E}">
        <p14:creationId xmlns:p14="http://schemas.microsoft.com/office/powerpoint/2010/main" val="2396749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Current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90560" y="1735846"/>
            <a:ext cx="441960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current marital status. They select the "Married (not separated)" option. </a:t>
            </a:r>
          </a:p>
        </p:txBody>
      </p:sp>
      <p:pic>
        <p:nvPicPr>
          <p:cNvPr id="8" name="Picture 7"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A5C38E03-6C4E-B5CD-D105-98E85E2F83B0}"/>
              </a:ext>
            </a:extLst>
          </p:cNvPr>
          <p:cNvPicPr>
            <a:picLocks noChangeAspect="1"/>
          </p:cNvPicPr>
          <p:nvPr/>
        </p:nvPicPr>
        <p:blipFill>
          <a:blip r:embed="rId3"/>
          <a:stretch>
            <a:fillRect/>
          </a:stretch>
        </p:blipFill>
        <p:spPr>
          <a:xfrm>
            <a:off x="5367456" y="1573160"/>
            <a:ext cx="5628037" cy="4328423"/>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65</a:t>
            </a:fld>
            <a:endParaRPr lang="en-US"/>
          </a:p>
        </p:txBody>
      </p:sp>
    </p:spTree>
    <p:extLst>
      <p:ext uri="{BB962C8B-B14F-4D97-AF65-F5344CB8AC3E}">
        <p14:creationId xmlns:p14="http://schemas.microsoft.com/office/powerpoint/2010/main" val="2585713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62465" y="1727585"/>
            <a:ext cx="4419120"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state of legal residence. The parent selects the state from a drop-down box and provides the month and year when they became a legal resident. </a:t>
            </a:r>
          </a:p>
        </p:txBody>
      </p:sp>
      <p:pic>
        <p:nvPicPr>
          <p:cNvPr id="6" name="Picture 5" descr="Screenshot continuation of the “Parent Demographics” section, which has a dropdown menu for the parent to select their state of legal residence. A text box below prompts the parent to enter the month and year they became a resident of that state.">
            <a:extLst>
              <a:ext uri="{FF2B5EF4-FFF2-40B4-BE49-F238E27FC236}">
                <a16:creationId xmlns:a16="http://schemas.microsoft.com/office/drawing/2014/main" id="{F16E3E06-29E6-C7B3-9301-4FDF77AA8EA7}"/>
              </a:ext>
            </a:extLst>
          </p:cNvPr>
          <p:cNvPicPr>
            <a:picLocks noChangeAspect="1"/>
          </p:cNvPicPr>
          <p:nvPr/>
        </p:nvPicPr>
        <p:blipFill>
          <a:blip r:embed="rId3"/>
          <a:stretch>
            <a:fillRect/>
          </a:stretch>
        </p:blipFill>
        <p:spPr>
          <a:xfrm>
            <a:off x="5542599" y="1779221"/>
            <a:ext cx="5567853" cy="268567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66</a:t>
            </a:fld>
            <a:endParaRPr lang="en-US"/>
          </a:p>
        </p:txBody>
      </p:sp>
    </p:spTree>
    <p:extLst>
      <p:ext uri="{BB962C8B-B14F-4D97-AF65-F5344CB8AC3E}">
        <p14:creationId xmlns:p14="http://schemas.microsoft.com/office/powerpoint/2010/main" val="38450406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Finances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81798" y="1737510"/>
            <a:ext cx="10544052" cy="369332"/>
          </a:xfrm>
          <a:prstGeom prst="rect">
            <a:avLst/>
          </a:prstGeom>
          <a:noFill/>
        </p:spPr>
        <p:txBody>
          <a:bodyPr wrap="square" lIns="91440" tIns="45720" rIns="91440" bIns="45720" rtlCol="0" anchor="t">
            <a:spAutoFit/>
          </a:bodyPr>
          <a:lstStyle/>
          <a:p>
            <a:r>
              <a:rPr lang="en-US">
                <a:latin typeface="Arial" panose="020B0604020202020204" pitchFamily="34" charset="0"/>
                <a:cs typeface="Arial" panose="020B0604020202020204" pitchFamily="34" charset="0"/>
              </a:rPr>
              <a:t>This is the first page within the "Parent Financials" section. It provides an overview of the section.</a:t>
            </a:r>
          </a:p>
        </p:txBody>
      </p:sp>
      <p:pic>
        <p:nvPicPr>
          <p:cNvPr id="6" name="Picture 5" descr="Screenshot of the introduction to the “Parent Financials” section, which informs the parent that the next series of pages will help schools determine the student’s eligibility for federal student aid by asking about their financial information.">
            <a:extLst>
              <a:ext uri="{FF2B5EF4-FFF2-40B4-BE49-F238E27FC236}">
                <a16:creationId xmlns:a16="http://schemas.microsoft.com/office/drawing/2014/main" id="{B01552A3-C9CB-203F-EEDC-F431F118040E}"/>
              </a:ext>
            </a:extLst>
          </p:cNvPr>
          <p:cNvPicPr>
            <a:picLocks noChangeAspect="1"/>
          </p:cNvPicPr>
          <p:nvPr/>
        </p:nvPicPr>
        <p:blipFill>
          <a:blip r:embed="rId3"/>
          <a:stretch>
            <a:fillRect/>
          </a:stretch>
        </p:blipFill>
        <p:spPr>
          <a:xfrm>
            <a:off x="1792194" y="2511403"/>
            <a:ext cx="8607612" cy="352001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67</a:t>
            </a:fld>
            <a:endParaRPr lang="en-US"/>
          </a:p>
        </p:txBody>
      </p:sp>
    </p:spTree>
    <p:extLst>
      <p:ext uri="{BB962C8B-B14F-4D97-AF65-F5344CB8AC3E}">
        <p14:creationId xmlns:p14="http://schemas.microsoft.com/office/powerpoint/2010/main" val="14629996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45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Federal Benefits Received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95245" y="1723046"/>
            <a:ext cx="4616343"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if they or anyone in their family has received federal benefits. The parent selects "None of these apply."</a:t>
            </a:r>
          </a:p>
        </p:txBody>
      </p:sp>
      <p:pic>
        <p:nvPicPr>
          <p:cNvPr id="8" name="Picture 7"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48FD5B64-D573-4ABD-2604-2FD1B5F07002}"/>
              </a:ext>
            </a:extLst>
          </p:cNvPr>
          <p:cNvPicPr>
            <a:picLocks noChangeAspect="1"/>
          </p:cNvPicPr>
          <p:nvPr/>
        </p:nvPicPr>
        <p:blipFill>
          <a:blip r:embed="rId3"/>
          <a:stretch>
            <a:fillRect/>
          </a:stretch>
        </p:blipFill>
        <p:spPr>
          <a:xfrm>
            <a:off x="6007509" y="1298644"/>
            <a:ext cx="4247535" cy="520448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68</a:t>
            </a:fld>
            <a:endParaRPr lang="en-US"/>
          </a:p>
        </p:txBody>
      </p:sp>
    </p:spTree>
    <p:extLst>
      <p:ext uri="{BB962C8B-B14F-4D97-AF65-F5344CB8AC3E}">
        <p14:creationId xmlns:p14="http://schemas.microsoft.com/office/powerpoint/2010/main" val="1553179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4040041"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page asks the parent about their tax filing status. The </a:t>
            </a:r>
            <a:r>
              <a:rPr lang="en-US" kern="1200">
                <a:latin typeface="Arial" panose="020B0604020202020204" pitchFamily="34" charset="0"/>
                <a:cs typeface="Arial" panose="020B0604020202020204" pitchFamily="34" charset="0"/>
              </a:rPr>
              <a:t>parent selects "Yes" to "Did or will the parent file a 2023 IRS Form 1040 or 1040-NR?" and “Yes” to “Did or will the parent file a 2023 joint tax return with their current spouse?”</a:t>
            </a:r>
            <a:endParaRPr lang="en-US">
              <a:latin typeface="Arial" panose="020B0604020202020204" pitchFamily="34" charset="0"/>
              <a:cs typeface="Arial" panose="020B0604020202020204" pitchFamily="34" charset="0"/>
            </a:endParaRPr>
          </a:p>
        </p:txBody>
      </p:sp>
      <p:pic>
        <p:nvPicPr>
          <p:cNvPr id="6" name="Picture 5" descr="Screenshot continuation of the “Parent Financials” section, which asks the parent if they filed a 2023 IRS Form 1040 or 1040-NR. After selecting &quot;Yes,&quot; a second question asks the parent if they filed a 2023 joint tax return with their current spouse.">
            <a:extLst>
              <a:ext uri="{FF2B5EF4-FFF2-40B4-BE49-F238E27FC236}">
                <a16:creationId xmlns:a16="http://schemas.microsoft.com/office/drawing/2014/main" id="{AEFAE204-D0C9-B7CE-EE3C-364C7222DC6C}"/>
              </a:ext>
            </a:extLst>
          </p:cNvPr>
          <p:cNvPicPr>
            <a:picLocks noChangeAspect="1"/>
          </p:cNvPicPr>
          <p:nvPr/>
        </p:nvPicPr>
        <p:blipFill>
          <a:blip r:embed="rId3"/>
          <a:stretch>
            <a:fillRect/>
          </a:stretch>
        </p:blipFill>
        <p:spPr>
          <a:xfrm>
            <a:off x="5288579" y="1869078"/>
            <a:ext cx="6208176" cy="327619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69</a:t>
            </a:fld>
            <a:endParaRPr lang="en-US"/>
          </a:p>
        </p:txBody>
      </p:sp>
    </p:spTree>
    <p:extLst>
      <p:ext uri="{BB962C8B-B14F-4D97-AF65-F5344CB8AC3E}">
        <p14:creationId xmlns:p14="http://schemas.microsoft.com/office/powerpoint/2010/main" val="3413420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44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Dependent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378045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student will invite them. Documents that may be needed to fill out the form are also included on this page. </a:t>
            </a:r>
          </a:p>
        </p:txBody>
      </p:sp>
      <p:pic>
        <p:nvPicPr>
          <p:cNvPr id="6" name="Picture 5" descr="Screenshot of the second page of the “Understanding the FAFSA Form” section, which explains the expectations of the contributor role when completing the form and includes a video that the student can watch about watch about who is a contributor on the FAFSA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5F565978-7D8A-69E3-913A-DB9F5121EF86}"/>
              </a:ext>
            </a:extLst>
          </p:cNvPr>
          <p:cNvPicPr>
            <a:picLocks noChangeAspect="1"/>
          </p:cNvPicPr>
          <p:nvPr/>
        </p:nvPicPr>
        <p:blipFill rotWithShape="1">
          <a:blip r:embed="rId3"/>
          <a:srcRect l="6430" t="10556" r="16301" b="18333"/>
          <a:stretch/>
        </p:blipFill>
        <p:spPr>
          <a:xfrm>
            <a:off x="5438775" y="1582349"/>
            <a:ext cx="6005514" cy="457697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a:t>
            </a:fld>
            <a:endParaRPr lang="en-US"/>
          </a:p>
        </p:txBody>
      </p:sp>
    </p:spTree>
    <p:extLst>
      <p:ext uri="{BB962C8B-B14F-4D97-AF65-F5344CB8AC3E}">
        <p14:creationId xmlns:p14="http://schemas.microsoft.com/office/powerpoint/2010/main" val="14496076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Family Size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5244" y="1726033"/>
            <a:ext cx="4486355" cy="3365024"/>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a:cs typeface="Arial"/>
              </a:rPr>
              <a:t>This page displays the family size for the student. The parent has the option to enter the number of children or other dependents who live with the parent</a:t>
            </a:r>
            <a:r>
              <a:rPr lang="en-US">
                <a:solidFill>
                  <a:srgbClr val="191918"/>
                </a:solidFill>
                <a:latin typeface="Arial"/>
                <a:cs typeface="Arial"/>
              </a:rPr>
              <a:t> and will receive more than half of their support from the parent</a:t>
            </a:r>
            <a:r>
              <a:rPr lang="en-US" sz="1800" b="0" i="0" u="none" strike="noStrike">
                <a:solidFill>
                  <a:srgbClr val="191918"/>
                </a:solidFill>
                <a:effectLst/>
                <a:latin typeface="Arial"/>
                <a:cs typeface="Arial"/>
              </a:rPr>
              <a:t> </a:t>
            </a:r>
            <a:r>
              <a:rPr lang="en-US">
                <a:solidFill>
                  <a:srgbClr val="191918"/>
                </a:solidFill>
                <a:latin typeface="Arial"/>
                <a:cs typeface="Arial"/>
              </a:rPr>
              <a:t>between July 1, 2025, and June 30, 2026</a:t>
            </a:r>
            <a:r>
              <a:rPr lang="en-US" sz="1800" b="0" i="0" u="none" strike="noStrike">
                <a:solidFill>
                  <a:srgbClr val="191918"/>
                </a:solidFill>
                <a:effectLst/>
                <a:latin typeface="Arial"/>
                <a:cs typeface="Arial"/>
              </a:rPr>
              <a:t>. </a:t>
            </a:r>
            <a:endParaRPr lang="en-US">
              <a:latin typeface="Arial"/>
              <a:cs typeface="Arial"/>
            </a:endParaRPr>
          </a:p>
          <a:p>
            <a:pPr>
              <a:lnSpc>
                <a:spcPct val="150000"/>
              </a:lnSpc>
            </a:pPr>
            <a:endParaRPr lang="en-US">
              <a:latin typeface="Arial" panose="020B0604020202020204" pitchFamily="34" charset="0"/>
              <a:cs typeface="Arial" panose="020B0604020202020204" pitchFamily="34" charset="0"/>
            </a:endParaRPr>
          </a:p>
        </p:txBody>
      </p:sp>
      <p:pic>
        <p:nvPicPr>
          <p:cNvPr id="6" name="Picture 5" descr="Screenshot continuation of the “Parent Financials” section, which asks the parent to enter the number of children or other dependents who live with the parent and will receive more than half of their support from the parent between July 1, 2025, and June 30, 2026. ">
            <a:extLst>
              <a:ext uri="{FF2B5EF4-FFF2-40B4-BE49-F238E27FC236}">
                <a16:creationId xmlns:a16="http://schemas.microsoft.com/office/drawing/2014/main" id="{2493E226-A174-8C58-A4DC-B1434D37330D}"/>
              </a:ext>
            </a:extLst>
          </p:cNvPr>
          <p:cNvPicPr>
            <a:picLocks noChangeAspect="1"/>
          </p:cNvPicPr>
          <p:nvPr/>
        </p:nvPicPr>
        <p:blipFill>
          <a:blip r:embed="rId3"/>
          <a:stretch>
            <a:fillRect/>
          </a:stretch>
        </p:blipFill>
        <p:spPr>
          <a:xfrm>
            <a:off x="5611548" y="1456453"/>
            <a:ext cx="6084913" cy="410746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70</a:t>
            </a:fld>
            <a:endParaRPr lang="en-US"/>
          </a:p>
        </p:txBody>
      </p:sp>
    </p:spTree>
    <p:extLst>
      <p:ext uri="{BB962C8B-B14F-4D97-AF65-F5344CB8AC3E}">
        <p14:creationId xmlns:p14="http://schemas.microsoft.com/office/powerpoint/2010/main" val="15679926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Number in College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95245" y="1733105"/>
            <a:ext cx="4486355"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how many people in the family will be in college between July 1, 2025, and June 30, 2026. The parent enters a response into the entry field.</a:t>
            </a:r>
          </a:p>
        </p:txBody>
      </p:sp>
      <p:pic>
        <p:nvPicPr>
          <p:cNvPr id="6" name="Picture 5" descr="Screenshot continuation of the “Parent Financials” section, which asks the parent to enter the number of people in their family that will be in college between July 1, 2025, and June 30, 2026.">
            <a:extLst>
              <a:ext uri="{FF2B5EF4-FFF2-40B4-BE49-F238E27FC236}">
                <a16:creationId xmlns:a16="http://schemas.microsoft.com/office/drawing/2014/main" id="{0B0D32AB-B8B8-E96E-FDD1-D492BF9F00E6}"/>
              </a:ext>
            </a:extLst>
          </p:cNvPr>
          <p:cNvPicPr>
            <a:picLocks noChangeAspect="1"/>
          </p:cNvPicPr>
          <p:nvPr/>
        </p:nvPicPr>
        <p:blipFill>
          <a:blip r:embed="rId3"/>
          <a:stretch>
            <a:fillRect/>
          </a:stretch>
        </p:blipFill>
        <p:spPr>
          <a:xfrm>
            <a:off x="5278507" y="1733105"/>
            <a:ext cx="6218248" cy="273928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71</a:t>
            </a:fld>
            <a:endParaRPr lang="en-US"/>
          </a:p>
        </p:txBody>
      </p:sp>
    </p:spTree>
    <p:extLst>
      <p:ext uri="{BB962C8B-B14F-4D97-AF65-F5344CB8AC3E}">
        <p14:creationId xmlns:p14="http://schemas.microsoft.com/office/powerpoint/2010/main" val="2343783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95245" y="1718192"/>
            <a:ext cx="11104272"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The parent is asked questions about their 2023 tax return. The parent enters a response in each entry field. </a:t>
            </a:r>
          </a:p>
          <a:p>
            <a:endParaRPr lang="en-US">
              <a:latin typeface="Arial" panose="020B0604020202020204" pitchFamily="34" charset="0"/>
              <a:cs typeface="Arial" panose="020B0604020202020204" pitchFamily="34" charset="0"/>
            </a:endParaRPr>
          </a:p>
        </p:txBody>
      </p:sp>
      <p:pic>
        <p:nvPicPr>
          <p:cNvPr id="8" name="Picture 7" descr="Screenshot continuation of the “Parent Financials” section, which asks the parent their filing status and to enter the dollar amount of income earned from work, tax exempt interest income, untaxed portions of IRA distributions, untaxed portions of pensions, and adjusted gross income. ">
            <a:extLst>
              <a:ext uri="{FF2B5EF4-FFF2-40B4-BE49-F238E27FC236}">
                <a16:creationId xmlns:a16="http://schemas.microsoft.com/office/drawing/2014/main" id="{3413ACAA-C8C0-63D2-F9C0-577BF620909E}"/>
              </a:ext>
            </a:extLst>
          </p:cNvPr>
          <p:cNvPicPr>
            <a:picLocks noChangeAspect="1"/>
          </p:cNvPicPr>
          <p:nvPr/>
        </p:nvPicPr>
        <p:blipFill>
          <a:blip r:embed="rId3"/>
          <a:stretch>
            <a:fillRect/>
          </a:stretch>
        </p:blipFill>
        <p:spPr>
          <a:xfrm>
            <a:off x="2810377" y="2313135"/>
            <a:ext cx="3134243" cy="4360686"/>
          </a:xfrm>
          <a:prstGeom prst="rect">
            <a:avLst/>
          </a:prstGeom>
          <a:ln>
            <a:solidFill>
              <a:schemeClr val="tx1"/>
            </a:solidFill>
          </a:ln>
        </p:spPr>
      </p:pic>
      <p:pic>
        <p:nvPicPr>
          <p:cNvPr id="12" name="Picture 11" descr="Screenshot continuation of the “Parent Financials” section, which asks the parent to enter the dollar amount of income tax paid, IRA deductions and payments to self-employed SEP, SIMPLE, and qualified plans, education credits (American opportunity tax credit and lifetime learning tax credit), if the parent filed a Schedule A, B, D, E, F, or H with their 2023 IRS Form 1040, net profit or loss from IRS form 1040 Schedule C, amount of college grants, scholarships, or AmeriCorps benefits reported to the Internal Revenue Service, and foreign earned income exclusion.">
            <a:extLst>
              <a:ext uri="{FF2B5EF4-FFF2-40B4-BE49-F238E27FC236}">
                <a16:creationId xmlns:a16="http://schemas.microsoft.com/office/drawing/2014/main" id="{3B72A403-F998-930E-1D2E-B4FCBC9C0BD2}"/>
              </a:ext>
            </a:extLst>
          </p:cNvPr>
          <p:cNvPicPr>
            <a:picLocks noChangeAspect="1"/>
          </p:cNvPicPr>
          <p:nvPr/>
        </p:nvPicPr>
        <p:blipFill>
          <a:blip r:embed="rId4"/>
          <a:stretch>
            <a:fillRect/>
          </a:stretch>
        </p:blipFill>
        <p:spPr>
          <a:xfrm>
            <a:off x="6247381" y="2313135"/>
            <a:ext cx="3148690" cy="436068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72</a:t>
            </a:fld>
            <a:endParaRPr lang="en-US"/>
          </a:p>
        </p:txBody>
      </p:sp>
    </p:spTree>
    <p:extLst>
      <p:ext uri="{BB962C8B-B14F-4D97-AF65-F5344CB8AC3E}">
        <p14:creationId xmlns:p14="http://schemas.microsoft.com/office/powerpoint/2010/main" val="2478747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68351" y="1718548"/>
            <a:ext cx="441912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assets. The parent enters a response in each entry field. </a:t>
            </a:r>
          </a:p>
        </p:txBody>
      </p:sp>
      <p:pic>
        <p:nvPicPr>
          <p:cNvPr id="8" name="Picture 7" descr="Screenshot continuation of the “Parent Financials” section, which asks the parent to enter their assets. There are text boxes for the parent to enter the dollar amounts of annual child support received;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27C66805-8E31-E3F8-4E78-8E4E4DA3456A}"/>
              </a:ext>
            </a:extLst>
          </p:cNvPr>
          <p:cNvPicPr>
            <a:picLocks noChangeAspect="1"/>
          </p:cNvPicPr>
          <p:nvPr/>
        </p:nvPicPr>
        <p:blipFill>
          <a:blip r:embed="rId3"/>
          <a:stretch>
            <a:fillRect/>
          </a:stretch>
        </p:blipFill>
        <p:spPr>
          <a:xfrm>
            <a:off x="5459703" y="1319758"/>
            <a:ext cx="5048901" cy="511816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73</a:t>
            </a:fld>
            <a:endParaRPr lang="en-US"/>
          </a:p>
        </p:txBody>
      </p:sp>
    </p:spTree>
    <p:extLst>
      <p:ext uri="{BB962C8B-B14F-4D97-AF65-F5344CB8AC3E}">
        <p14:creationId xmlns:p14="http://schemas.microsoft.com/office/powerpoint/2010/main" val="6371813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Dependent Student’s Other Parent Information </a:t>
            </a:r>
          </a:p>
        </p:txBody>
      </p:sp>
      <p:sp>
        <p:nvSpPr>
          <p:cNvPr id="2" name="TextBox 1">
            <a:extLst>
              <a:ext uri="{FF2B5EF4-FFF2-40B4-BE49-F238E27FC236}">
                <a16:creationId xmlns:a16="http://schemas.microsoft.com/office/drawing/2014/main" id="{C629FAE2-876C-F17C-9AB5-87FC05ECC58D}"/>
              </a:ext>
            </a:extLst>
          </p:cNvPr>
          <p:cNvSpPr txBox="1"/>
          <p:nvPr/>
        </p:nvSpPr>
        <p:spPr>
          <a:xfrm>
            <a:off x="681798" y="1714500"/>
            <a:ext cx="4499802" cy="336502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to provide information about their spouse or partner. In this example, the other parent does not need to contribute to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because the parents filed taxes jointly. After providing the other parent’s information, all required parent information will be complete. </a:t>
            </a:r>
          </a:p>
        </p:txBody>
      </p:sp>
      <p:pic>
        <p:nvPicPr>
          <p:cNvPr id="4" name="Picture 3" descr="Screenshot continuation of the “Parent Financials” section, which includes text boxes for the parent to enter the information about the student’s other parent. This includes the other parent’s name, date of birth, Social Security number, and email address.">
            <a:extLst>
              <a:ext uri="{FF2B5EF4-FFF2-40B4-BE49-F238E27FC236}">
                <a16:creationId xmlns:a16="http://schemas.microsoft.com/office/drawing/2014/main" id="{281D6DC6-D381-7C41-7C55-C7DAB17CB9B0}"/>
              </a:ext>
            </a:extLst>
          </p:cNvPr>
          <p:cNvPicPr>
            <a:picLocks noChangeAspect="1"/>
          </p:cNvPicPr>
          <p:nvPr/>
        </p:nvPicPr>
        <p:blipFill>
          <a:blip r:embed="rId3"/>
          <a:stretch>
            <a:fillRect/>
          </a:stretch>
        </p:blipFill>
        <p:spPr>
          <a:xfrm>
            <a:off x="6096000" y="1398171"/>
            <a:ext cx="4050888" cy="498633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74</a:t>
            </a:fld>
            <a:endParaRPr lang="en-US"/>
          </a:p>
        </p:txBody>
      </p:sp>
    </p:spTree>
    <p:extLst>
      <p:ext uri="{BB962C8B-B14F-4D97-AF65-F5344CB8AC3E}">
        <p14:creationId xmlns:p14="http://schemas.microsoft.com/office/powerpoint/2010/main" val="23748794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1797" y="1720272"/>
            <a:ext cx="4616343" cy="4195957"/>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parent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parent can only view responses within the parent section of the student’s FAFSA form. </a:t>
            </a:r>
            <a:r>
              <a:rPr lang="en-US">
                <a:latin typeface="Arial" panose="020B0604020202020204" pitchFamily="34" charset="0"/>
                <a:ea typeface="Calibri"/>
                <a:cs typeface="Arial" panose="020B0604020202020204" pitchFamily="34" charset="0"/>
              </a:rPr>
              <a:t>The parent can view all their responses by selecting "Expand All" or expand each section individually. To edit a response, the parent can select the question’s hyperlink to be taken to the corresponding page.</a:t>
            </a:r>
            <a:endParaRPr lang="en-US">
              <a:latin typeface="Arial" panose="020B0604020202020204" pitchFamily="34" charset="0"/>
              <a:cs typeface="Arial" panose="020B0604020202020204" pitchFamily="34" charset="0"/>
            </a:endParaRPr>
          </a:p>
        </p:txBody>
      </p:sp>
      <p:pic>
        <p:nvPicPr>
          <p:cNvPr id="6" name="Picture 5"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9ACADC85-2DF8-22B0-F756-321DBB7A653B}"/>
              </a:ext>
            </a:extLst>
          </p:cNvPr>
          <p:cNvPicPr>
            <a:picLocks noChangeAspect="1"/>
          </p:cNvPicPr>
          <p:nvPr/>
        </p:nvPicPr>
        <p:blipFill>
          <a:blip r:embed="rId3"/>
          <a:stretch>
            <a:fillRect/>
          </a:stretch>
        </p:blipFill>
        <p:spPr>
          <a:xfrm>
            <a:off x="5834129" y="1750987"/>
            <a:ext cx="5433639" cy="413452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75</a:t>
            </a:fld>
            <a:endParaRPr lang="en-US"/>
          </a:p>
        </p:txBody>
      </p:sp>
    </p:spTree>
    <p:extLst>
      <p:ext uri="{BB962C8B-B14F-4D97-AF65-F5344CB8AC3E}">
        <p14:creationId xmlns:p14="http://schemas.microsoft.com/office/powerpoint/2010/main" val="16997936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698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95244" y="1716076"/>
            <a:ext cx="4486355" cy="2533963"/>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On this page, the parent acknowledges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and signs their section. Since all required sections are complete, the parent can both sign and submit the student’s FAFSA form. </a:t>
            </a:r>
          </a:p>
        </p:txBody>
      </p:sp>
      <p:pic>
        <p:nvPicPr>
          <p:cNvPr id="4" name="Picture 3"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FE8944FA-A590-5B8A-A4F6-BC6819F42FC2}"/>
              </a:ext>
            </a:extLst>
          </p:cNvPr>
          <p:cNvPicPr>
            <a:picLocks noChangeAspect="1"/>
          </p:cNvPicPr>
          <p:nvPr/>
        </p:nvPicPr>
        <p:blipFill>
          <a:blip r:embed="rId3"/>
          <a:stretch>
            <a:fillRect/>
          </a:stretch>
        </p:blipFill>
        <p:spPr>
          <a:xfrm>
            <a:off x="6096000" y="1285369"/>
            <a:ext cx="3764075" cy="482866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76</a:t>
            </a:fld>
            <a:endParaRPr lang="en-US"/>
          </a:p>
        </p:txBody>
      </p:sp>
    </p:spTree>
    <p:extLst>
      <p:ext uri="{BB962C8B-B14F-4D97-AF65-F5344CB8AC3E}">
        <p14:creationId xmlns:p14="http://schemas.microsoft.com/office/powerpoint/2010/main" val="14478247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1866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FAFSA</a:t>
            </a:r>
            <a:r>
              <a:rPr lang="en-US" altLang="en-US" sz="3600" cap="none" spc="0" baseline="30000">
                <a:latin typeface="Oswald"/>
              </a:rPr>
              <a:t>®</a:t>
            </a:r>
            <a:r>
              <a:rPr lang="en-US" altLang="en-US" sz="3600" cap="none" spc="0">
                <a:latin typeface="Oswald"/>
              </a:rPr>
              <a:t>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68350" y="1725318"/>
            <a:ext cx="4513249" cy="419595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Upon submitting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parent is presented an abbreviated confirmation page. This page displays information about tracking the student’s FAFSA form and next steps. The student will receive an email with the full, detailed confirmation. With the student and parent sections completed and signed, the FAFSA form is now considered complete and submitted for processing. </a:t>
            </a:r>
            <a:endParaRPr lang="en-US" sz="2800">
              <a:latin typeface="Arial" panose="020B0604020202020204" pitchFamily="34" charset="0"/>
              <a:cs typeface="Arial" panose="020B0604020202020204" pitchFamily="34" charset="0"/>
            </a:endParaRPr>
          </a:p>
        </p:txBody>
      </p:sp>
      <p:pic>
        <p:nvPicPr>
          <p:cNvPr id="4" name="Picture 3" descr="Screenshot of the parent completion page, which informs the parent that the FAFSA form is now complete. The parent is reminded that they can track and manage the student’s FAFSA form in the “My Activity” section of their StudentAid.gov account. There’s a button that the parent can use to “View Status.” Below that, the parent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5DE26099-CFD1-1AD0-9C7E-CF6B29F17AB9}"/>
              </a:ext>
            </a:extLst>
          </p:cNvPr>
          <p:cNvPicPr>
            <a:picLocks noChangeAspect="1"/>
          </p:cNvPicPr>
          <p:nvPr/>
        </p:nvPicPr>
        <p:blipFill>
          <a:blip r:embed="rId3"/>
          <a:stretch>
            <a:fillRect/>
          </a:stretch>
        </p:blipFill>
        <p:spPr>
          <a:xfrm>
            <a:off x="5814537" y="1532139"/>
            <a:ext cx="5460823" cy="458231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77</a:t>
            </a:fld>
            <a:endParaRPr lang="en-US"/>
          </a:p>
        </p:txBody>
      </p:sp>
    </p:spTree>
    <p:extLst>
      <p:ext uri="{BB962C8B-B14F-4D97-AF65-F5344CB8AC3E}">
        <p14:creationId xmlns:p14="http://schemas.microsoft.com/office/powerpoint/2010/main" val="23587923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0885854" cy="2057397"/>
          </a:xfrm>
        </p:spPr>
        <p:txBody>
          <a:bodyPr/>
          <a:lstStyle/>
          <a:p>
            <a:r>
              <a:rPr lang="en-US" sz="4800" cap="none">
                <a:latin typeface="Oswald"/>
                <a:ea typeface="Noto Serif"/>
                <a:cs typeface="Noto Serif"/>
              </a:rPr>
              <a:t>Parent Starts and Submits a FAFSA</a:t>
            </a:r>
            <a:r>
              <a:rPr lang="en-US" sz="4800" cap="none" baseline="30000">
                <a:latin typeface="Oswald"/>
                <a:ea typeface="Noto Serif"/>
                <a:cs typeface="Noto Serif"/>
              </a:rPr>
              <a:t>®</a:t>
            </a:r>
            <a:r>
              <a:rPr lang="en-US" sz="4800" cap="none">
                <a:latin typeface="Oswald"/>
                <a:ea typeface="Noto Serif"/>
                <a:cs typeface="Noto Serif"/>
              </a:rPr>
              <a:t> Form Without Student Consent or Signature </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84216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descr="Screenshot of the FAFSA landing page. Buttons display the option to “Start New Form” or “Edit Existing Form.”">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FAFSA</a:t>
            </a:r>
            <a:r>
              <a:rPr lang="en-US" altLang="en-US" sz="3600" b="1" cap="none" spc="0" baseline="30000">
                <a:latin typeface="Arial" panose="020B0604020202020204" pitchFamily="34" charset="0"/>
                <a:cs typeface="Arial" panose="020B0604020202020204" pitchFamily="34" charset="0"/>
              </a:rPr>
              <a:t>®</a:t>
            </a:r>
            <a:r>
              <a:rPr lang="en-US" altLang="en-US" sz="3600" cap="none" spc="0">
                <a:latin typeface="Oswald"/>
              </a:rPr>
              <a:t>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1776" y="1735056"/>
            <a:ext cx="4489823" cy="2534027"/>
          </a:xfrm>
          <a:prstGeom prst="rect">
            <a:avLst/>
          </a:prstGeom>
          <a:noFill/>
        </p:spPr>
        <p:txBody>
          <a:bodyPr wrap="square" lIns="91440" tIns="45720" rIns="91440" bIns="45720" rtlCol="0" anchor="t">
            <a:spAutoFit/>
          </a:bodyPr>
          <a:lstStyle/>
          <a:p>
            <a:pPr>
              <a:lnSpc>
                <a:spcPct val="150000"/>
              </a:lnSpc>
            </a:pPr>
            <a:r>
              <a:rPr lang="en-US"/>
              <a:t>This is the main FAFSA</a:t>
            </a:r>
            <a:r>
              <a:rPr lang="en-US" b="0" i="0" u="none" strike="noStrike" baseline="30000">
                <a:solidFill>
                  <a:srgbClr val="191918"/>
                </a:solidFill>
                <a:effectLst/>
                <a:latin typeface="Arial" panose="020B0604020202020204" pitchFamily="34" charset="0"/>
              </a:rPr>
              <a:t>®</a:t>
            </a:r>
            <a:r>
              <a:rPr lang="en-US" b="0" i="0" u="none" strike="noStrike">
                <a:solidFill>
                  <a:srgbClr val="191918"/>
                </a:solidFill>
                <a:effectLst/>
                <a:latin typeface="Arial" panose="020B0604020202020204" pitchFamily="34" charset="0"/>
              </a:rPr>
              <a:t> </a:t>
            </a:r>
            <a:r>
              <a:rPr lang="en-US"/>
              <a:t>form landing page. On this page, students and parents are directed to "Start New Form" or “Edit Existing Forms." For this section of the presentation, the parent is beginning a new application on behalf of their child.</a:t>
            </a:r>
          </a:p>
        </p:txBody>
      </p:sp>
      <p:pic>
        <p:nvPicPr>
          <p:cNvPr id="4" name="Picture 3" descr="Screenshot of the FAFSA landing page. Buttons display the option to “Start New Form” or “Edit Existing Forms.”">
            <a:extLst>
              <a:ext uri="{FF2B5EF4-FFF2-40B4-BE49-F238E27FC236}">
                <a16:creationId xmlns:a16="http://schemas.microsoft.com/office/drawing/2014/main" id="{4304424E-51EE-2876-1E72-00F72910C739}"/>
              </a:ext>
            </a:extLst>
          </p:cNvPr>
          <p:cNvPicPr>
            <a:picLocks noChangeAspect="1"/>
          </p:cNvPicPr>
          <p:nvPr/>
        </p:nvPicPr>
        <p:blipFill>
          <a:blip r:embed="rId3"/>
          <a:stretch>
            <a:fillRect/>
          </a:stretch>
        </p:blipFill>
        <p:spPr>
          <a:xfrm>
            <a:off x="5730344" y="1457232"/>
            <a:ext cx="4489823" cy="457369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79</a:t>
            </a:fld>
            <a:endParaRPr lang="en-US"/>
          </a:p>
        </p:txBody>
      </p:sp>
    </p:spTree>
    <p:extLst>
      <p:ext uri="{BB962C8B-B14F-4D97-AF65-F5344CB8AC3E}">
        <p14:creationId xmlns:p14="http://schemas.microsoft.com/office/powerpoint/2010/main" val="3528795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Dependent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8" y="1724959"/>
            <a:ext cx="4401831" cy="3780522"/>
          </a:xfrm>
          <a:prstGeom prst="rect">
            <a:avLst/>
          </a:prstGeom>
          <a:noFill/>
        </p:spPr>
        <p:txBody>
          <a:bodyPr wrap="square" rtlCol="0">
            <a:spAutoFit/>
          </a:bodyPr>
          <a:lstStyle/>
          <a:p>
            <a:pPr>
              <a:lnSpc>
                <a:spcPct val="150000"/>
              </a:lnSpc>
            </a:pPr>
            <a:r>
              <a:rPr lang="en-US" dirty="0">
                <a:latin typeface="Arial" panose="020B0604020202020204" pitchFamily="34" charset="0"/>
                <a:cs typeface="Arial" panose="020B0604020202020204" pitchFamily="34" charset="0"/>
              </a:rPr>
              <a:t>The third FAFSA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onboarding page provides information about what the student can expect when completing their FAFSA form. This includes information about consent and approval, a time estimate for completing the form, and that they can save the form and return later if needed, along with an accompanying video.</a:t>
            </a:r>
          </a:p>
        </p:txBody>
      </p:sp>
      <p:pic>
        <p:nvPicPr>
          <p:cNvPr id="6" name="Picture 5"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BC62A60A-27E3-B672-7015-605A56683066}"/>
              </a:ext>
            </a:extLst>
          </p:cNvPr>
          <p:cNvPicPr>
            <a:picLocks noChangeAspect="1"/>
          </p:cNvPicPr>
          <p:nvPr/>
        </p:nvPicPr>
        <p:blipFill rotWithShape="1">
          <a:blip r:embed="rId3"/>
          <a:srcRect l="4862" t="9722" r="10536" b="15972"/>
          <a:stretch/>
        </p:blipFill>
        <p:spPr>
          <a:xfrm>
            <a:off x="5449291" y="1445567"/>
            <a:ext cx="5890224" cy="469637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a:t>
            </a:fld>
            <a:endParaRPr lang="en-US"/>
          </a:p>
        </p:txBody>
      </p:sp>
    </p:spTree>
    <p:extLst>
      <p:ext uri="{BB962C8B-B14F-4D97-AF65-F5344CB8AC3E}">
        <p14:creationId xmlns:p14="http://schemas.microsoft.com/office/powerpoint/2010/main" val="23928434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3224"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384" y="1716430"/>
            <a:ext cx="4195646" cy="419595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If the parent selects "Start New Form" from the FAFSA</a:t>
            </a:r>
            <a:r>
              <a:rPr lang="en-US" sz="1800" b="0" i="0" u="none" strike="noStrike" baseline="30000">
                <a:solidFill>
                  <a:srgbClr val="191918"/>
                </a:solidFill>
                <a:effectLst/>
                <a:latin typeface="Arial" panose="020B0604020202020204" pitchFamily="34" charset="0"/>
              </a:rPr>
              <a:t>®</a:t>
            </a:r>
            <a:r>
              <a:rPr lang="en-US" baseline="30000">
                <a:solidFill>
                  <a:srgbClr val="191918"/>
                </a:solidFill>
                <a:latin typeface="Arial" panose="020B0604020202020204" pitchFamily="34" charset="0"/>
              </a:rPr>
              <a:t> </a:t>
            </a:r>
            <a:r>
              <a:rPr lang="en-US" sz="1800" b="0" i="0" u="none" strike="noStrike">
                <a:solidFill>
                  <a:srgbClr val="191918"/>
                </a:solidFill>
                <a:effectLst/>
                <a:latin typeface="Arial" panose="020B0604020202020204" pitchFamily="34" charset="0"/>
              </a:rPr>
              <a:t>landing page and they are not logged in to </a:t>
            </a:r>
            <a:r>
              <a:rPr lang="en-US" sz="1800" b="0" i="0" strike="noStrike">
                <a:solidFill>
                  <a:srgbClr val="191918"/>
                </a:solidFill>
                <a:effectLst/>
                <a:latin typeface="Arial" panose="020B0604020202020204" pitchFamily="34" charset="0"/>
              </a:rPr>
              <a:t>StudentAid.gov</a:t>
            </a:r>
            <a:r>
              <a:rPr lang="en-US" sz="1800" b="0" i="0" u="none" strike="noStrike">
                <a:solidFill>
                  <a:srgbClr val="191918"/>
                </a:solidFill>
                <a:effectLst/>
                <a:latin typeface="Arial" panose="020B0604020202020204" pitchFamily="34" charset="0"/>
              </a:rPr>
              <a:t>, they are taken to the "Log In" page to enter their credentials. To access the FAFSA form, all parents are required to have an FSA ID (account username and password). If the parent doesn't have an FSA ID, they can select "Create an Account."</a:t>
            </a:r>
            <a:r>
              <a:rPr lang="en-US" sz="1800" b="0" i="0">
                <a:solidFill>
                  <a:srgbClr val="191918"/>
                </a:solidFill>
                <a:effectLst/>
                <a:latin typeface="Arial" panose="020B0604020202020204" pitchFamily="34" charset="0"/>
              </a:rPr>
              <a:t>​</a:t>
            </a:r>
            <a:endParaRPr lang="en-US"/>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404218" y="1716430"/>
            <a:ext cx="5722162" cy="44583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80</a:t>
            </a:fld>
            <a:endParaRPr lang="en-US"/>
          </a:p>
        </p:txBody>
      </p:sp>
    </p:spTree>
    <p:extLst>
      <p:ext uri="{BB962C8B-B14F-4D97-AF65-F5344CB8AC3E}">
        <p14:creationId xmlns:p14="http://schemas.microsoft.com/office/powerpoint/2010/main" val="24842808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3911600" cy="128746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After logging in, the parent selects the applicable role to fill out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t>
            </a:r>
            <a:r>
              <a:rPr lang="en-US">
                <a:solidFill>
                  <a:srgbClr val="191918"/>
                </a:solidFill>
                <a:latin typeface="Arial" panose="020B0604020202020204" pitchFamily="34" charset="0"/>
              </a:rPr>
              <a:t>Pare</a:t>
            </a:r>
            <a:r>
              <a:rPr lang="en-US" sz="1800" b="0" i="0" u="none" strike="noStrike">
                <a:solidFill>
                  <a:srgbClr val="191918"/>
                </a:solidFill>
                <a:effectLst/>
                <a:latin typeface="Arial" panose="020B0604020202020204" pitchFamily="34" charset="0"/>
              </a:rPr>
              <a:t>nt."</a:t>
            </a:r>
            <a:endParaRPr lang="en-US" sz="1200"/>
          </a:p>
        </p:txBody>
      </p:sp>
      <p:pic>
        <p:nvPicPr>
          <p:cNvPr id="4" name="Picture 3" descr="Screenshot of the welcome to the FAFSA form section, which instructs the parent to select the role for completing the form: “Student” or “Parent.”">
            <a:extLst>
              <a:ext uri="{FF2B5EF4-FFF2-40B4-BE49-F238E27FC236}">
                <a16:creationId xmlns:a16="http://schemas.microsoft.com/office/drawing/2014/main" id="{9FACC703-A7E9-F0AC-6E4D-78238AF35E9D}"/>
              </a:ext>
            </a:extLst>
          </p:cNvPr>
          <p:cNvPicPr>
            <a:picLocks noChangeAspect="1"/>
          </p:cNvPicPr>
          <p:nvPr/>
        </p:nvPicPr>
        <p:blipFill>
          <a:blip r:embed="rId3"/>
          <a:stretch>
            <a:fillRect/>
          </a:stretch>
        </p:blipFill>
        <p:spPr>
          <a:xfrm>
            <a:off x="4938894" y="1572679"/>
            <a:ext cx="6332549" cy="346143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81</a:t>
            </a:fld>
            <a:endParaRPr lang="en-US"/>
          </a:p>
        </p:txBody>
      </p:sp>
    </p:spTree>
    <p:extLst>
      <p:ext uri="{BB962C8B-B14F-4D97-AF65-F5344CB8AC3E}">
        <p14:creationId xmlns:p14="http://schemas.microsoft.com/office/powerpoint/2010/main" val="4156789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Parent’s Student Information </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3364960"/>
          </a:xfrm>
          <a:prstGeom prst="rect">
            <a:avLst/>
          </a:prstGeom>
          <a:noFill/>
        </p:spPr>
        <p:txBody>
          <a:bodyPr wrap="square" rtlCol="0">
            <a:spAutoFit/>
          </a:bodyPr>
          <a:lstStyle/>
          <a:p>
            <a:pPr>
              <a:lnSpc>
                <a:spcPct val="150000"/>
              </a:lnSpc>
            </a:pPr>
            <a:r>
              <a:rPr lang="en-US">
                <a:solidFill>
                  <a:srgbClr val="191918"/>
                </a:solidFill>
                <a:latin typeface="Arial" panose="020B0604020202020204" pitchFamily="34" charset="0"/>
              </a:rPr>
              <a:t>T</a:t>
            </a:r>
            <a:r>
              <a:rPr lang="en-US" sz="1800" b="0" i="0" u="none" strike="noStrike">
                <a:solidFill>
                  <a:srgbClr val="191918"/>
                </a:solidFill>
                <a:effectLst/>
                <a:latin typeface="Arial" panose="020B0604020202020204" pitchFamily="34" charset="0"/>
              </a:rPr>
              <a:t>he parent is asked to provide the student’s information. Since the student has not started a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yet, they will receive an email notifying them that a FAFSA form was started on their behalf. The student can then enter the form to provide consent, sign the form, and make any needed corrections.</a:t>
            </a:r>
            <a:endParaRPr lang="en-US"/>
          </a:p>
        </p:txBody>
      </p:sp>
      <p:pic>
        <p:nvPicPr>
          <p:cNvPr id="4" name="Picture 3" descr="Screenshot of the student information section of the FAFSA form. There are textboxes for the parent to enter the student’s information, including name, date of birth, Social Security number, and email address.">
            <a:extLst>
              <a:ext uri="{FF2B5EF4-FFF2-40B4-BE49-F238E27FC236}">
                <a16:creationId xmlns:a16="http://schemas.microsoft.com/office/drawing/2014/main" id="{E2B12FB1-053E-E1D0-3E67-C5777B9EC7EB}"/>
              </a:ext>
            </a:extLst>
          </p:cNvPr>
          <p:cNvPicPr>
            <a:picLocks noChangeAspect="1"/>
          </p:cNvPicPr>
          <p:nvPr/>
        </p:nvPicPr>
        <p:blipFill>
          <a:blip r:embed="rId3"/>
          <a:stretch>
            <a:fillRect/>
          </a:stretch>
        </p:blipFill>
        <p:spPr>
          <a:xfrm>
            <a:off x="5586085" y="1287378"/>
            <a:ext cx="5298226" cy="507654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82</a:t>
            </a:fld>
            <a:endParaRPr lang="en-US"/>
          </a:p>
        </p:txBody>
      </p:sp>
    </p:spTree>
    <p:extLst>
      <p:ext uri="{BB962C8B-B14F-4D97-AF65-F5344CB8AC3E}">
        <p14:creationId xmlns:p14="http://schemas.microsoft.com/office/powerpoint/2010/main" val="32461269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93092" y="1731861"/>
            <a:ext cx="4406942"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When the parent starts the 2025–26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for the first time, they are taken through the FAFSA onboarding process. The first onboarding page provides an introduction of the FAFSA form and an accompanying video.</a:t>
            </a:r>
            <a:endParaRPr lang="en-US"/>
          </a:p>
        </p:txBody>
      </p:sp>
      <p:pic>
        <p:nvPicPr>
          <p:cNvPr id="6" name="Picture 5" descr="Screenshot of the first page of the “Understanding the FAFSA Form” section. A video provides the parent with details about &quot;What is FAFSA and why is it important?&quot;">
            <a:extLst>
              <a:ext uri="{FF2B5EF4-FFF2-40B4-BE49-F238E27FC236}">
                <a16:creationId xmlns:a16="http://schemas.microsoft.com/office/drawing/2014/main" id="{3B913455-6B60-C9A9-5905-1E9F0223AD61}"/>
              </a:ext>
            </a:extLst>
          </p:cNvPr>
          <p:cNvPicPr>
            <a:picLocks noChangeAspect="1"/>
          </p:cNvPicPr>
          <p:nvPr/>
        </p:nvPicPr>
        <p:blipFill>
          <a:blip r:embed="rId3"/>
          <a:stretch>
            <a:fillRect/>
          </a:stretch>
        </p:blipFill>
        <p:spPr>
          <a:xfrm>
            <a:off x="5606867" y="1643901"/>
            <a:ext cx="5166808" cy="406181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83</a:t>
            </a:fld>
            <a:endParaRPr lang="en-US"/>
          </a:p>
        </p:txBody>
      </p:sp>
    </p:spTree>
    <p:extLst>
      <p:ext uri="{BB962C8B-B14F-4D97-AF65-F5344CB8AC3E}">
        <p14:creationId xmlns:p14="http://schemas.microsoft.com/office/powerpoint/2010/main" val="33535075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93092" y="1728592"/>
            <a:ext cx="5402908" cy="4620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parent will invite them. Documents that may be needed to fill out the form are also included on this page within a drop-down menu and may include tax returns; record of child support received; current balances of cash, savings, and checking accounts; and net worth of investments, businesses, and farms. </a:t>
            </a:r>
          </a:p>
        </p:txBody>
      </p:sp>
      <p:pic>
        <p:nvPicPr>
          <p:cNvPr id="6" name="Picture 5" descr="Screenshot of the second page of the “Understanding the FAFSA Form” section, which explains the expectations of the contributor role when completing the form and includes a video that the parent can watch about &quot;Who is a contributor on the 2024–25 FAFSA form?&quot; The parent is informed that the answers they provide will determine if any contributors are identified and that these contributors will need to complete their own sections of the form. Information is also provided on how the parent will invite their contributor to complete the required sections of the FAFSA form and that the parent will need to provide the contributor’s name, date of birth, Social Security number, and email address. Below that, there’s a list of documents recommended within a drop-down menu that the par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0CDA4DA0-914B-8430-98C7-9F5E55BA3E86}"/>
              </a:ext>
            </a:extLst>
          </p:cNvPr>
          <p:cNvPicPr>
            <a:picLocks noChangeAspect="1"/>
          </p:cNvPicPr>
          <p:nvPr/>
        </p:nvPicPr>
        <p:blipFill>
          <a:blip r:embed="rId3"/>
          <a:stretch>
            <a:fillRect/>
          </a:stretch>
        </p:blipFill>
        <p:spPr>
          <a:xfrm>
            <a:off x="6309880" y="1698078"/>
            <a:ext cx="5425910" cy="435901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84</a:t>
            </a:fld>
            <a:endParaRPr lang="en-US"/>
          </a:p>
        </p:txBody>
      </p:sp>
    </p:spTree>
    <p:extLst>
      <p:ext uri="{BB962C8B-B14F-4D97-AF65-F5344CB8AC3E}">
        <p14:creationId xmlns:p14="http://schemas.microsoft.com/office/powerpoint/2010/main" val="361019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(3 of 4)</a:t>
            </a:r>
          </a:p>
        </p:txBody>
      </p:sp>
      <p:sp>
        <p:nvSpPr>
          <p:cNvPr id="3" name="TextBox 2">
            <a:extLst>
              <a:ext uri="{FF2B5EF4-FFF2-40B4-BE49-F238E27FC236}">
                <a16:creationId xmlns:a16="http://schemas.microsoft.com/office/drawing/2014/main" id="{6B30B63D-1131-F19F-E214-3536BB5032EA}"/>
              </a:ext>
            </a:extLst>
          </p:cNvPr>
          <p:cNvSpPr txBox="1"/>
          <p:nvPr/>
        </p:nvSpPr>
        <p:spPr>
          <a:xfrm>
            <a:off x="681798" y="1737828"/>
            <a:ext cx="4057628"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the parent can expect when completing the student’s FAFSA form. This includes information about consent and approval, a time estimate to complete the form, and that they can save the form and return later if needed, along with an accompanying video.</a:t>
            </a:r>
          </a:p>
        </p:txBody>
      </p:sp>
      <p:pic>
        <p:nvPicPr>
          <p:cNvPr id="6" name="Picture 5"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and approval for the student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DD450A65-1B80-D00F-EA59-CF86D3577BF9}"/>
              </a:ext>
            </a:extLst>
          </p:cNvPr>
          <p:cNvPicPr>
            <a:picLocks noChangeAspect="1"/>
          </p:cNvPicPr>
          <p:nvPr/>
        </p:nvPicPr>
        <p:blipFill>
          <a:blip r:embed="rId3"/>
          <a:stretch>
            <a:fillRect/>
          </a:stretch>
        </p:blipFill>
        <p:spPr>
          <a:xfrm>
            <a:off x="5359435" y="1233493"/>
            <a:ext cx="5799323" cy="506773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85</a:t>
            </a:fld>
            <a:endParaRPr lang="en-US"/>
          </a:p>
        </p:txBody>
      </p:sp>
    </p:spTree>
    <p:extLst>
      <p:ext uri="{BB962C8B-B14F-4D97-AF65-F5344CB8AC3E}">
        <p14:creationId xmlns:p14="http://schemas.microsoft.com/office/powerpoint/2010/main" val="27806672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(4 of 4)</a:t>
            </a:r>
          </a:p>
        </p:txBody>
      </p:sp>
      <p:sp>
        <p:nvSpPr>
          <p:cNvPr id="2" name="TextBox 1">
            <a:extLst>
              <a:ext uri="{FF2B5EF4-FFF2-40B4-BE49-F238E27FC236}">
                <a16:creationId xmlns:a16="http://schemas.microsoft.com/office/drawing/2014/main" id="{6E671583-3236-B52C-7957-3D86BD77AD57}"/>
              </a:ext>
            </a:extLst>
          </p:cNvPr>
          <p:cNvSpPr txBox="1"/>
          <p:nvPr/>
        </p:nvSpPr>
        <p:spPr>
          <a:xfrm>
            <a:off x="666230" y="1732929"/>
            <a:ext cx="4305627"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final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what to expect once the FAFSA form is completed, submitted, and processed. On this page, the parent can select "Start FAFSA Form" to begin. </a:t>
            </a:r>
            <a:r>
              <a:rPr lang="en-US">
                <a:cs typeface="Calibri"/>
              </a:rPr>
              <a:t> </a:t>
            </a:r>
            <a:endParaRPr lang="en-US"/>
          </a:p>
        </p:txBody>
      </p:sp>
      <p:pic>
        <p:nvPicPr>
          <p:cNvPr id="6" name="Picture 5" descr="Screenshot of the final page of the “Understanding the FAFSA Form” section, which provides an accompanying video and informs the par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B38FD07C-2F29-DD26-C2E8-DF451CFF57B0}"/>
              </a:ext>
            </a:extLst>
          </p:cNvPr>
          <p:cNvPicPr>
            <a:picLocks noChangeAspect="1"/>
          </p:cNvPicPr>
          <p:nvPr/>
        </p:nvPicPr>
        <p:blipFill>
          <a:blip r:embed="rId3"/>
          <a:stretch>
            <a:fillRect/>
          </a:stretch>
        </p:blipFill>
        <p:spPr>
          <a:xfrm>
            <a:off x="5214296" y="1349053"/>
            <a:ext cx="5578323" cy="504487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86</a:t>
            </a:fld>
            <a:endParaRPr lang="en-US"/>
          </a:p>
        </p:txBody>
      </p:sp>
    </p:spTree>
    <p:extLst>
      <p:ext uri="{BB962C8B-B14F-4D97-AF65-F5344CB8AC3E}">
        <p14:creationId xmlns:p14="http://schemas.microsoft.com/office/powerpoint/2010/main" val="33624240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705285" y="1716169"/>
            <a:ext cx="4476315" cy="3780522"/>
          </a:xfrm>
          <a:prstGeom prst="rect">
            <a:avLst/>
          </a:prstGeom>
          <a:noFill/>
        </p:spPr>
        <p:txBody>
          <a:bodyPr wrap="square" rtlCol="0">
            <a:spAutoFit/>
          </a:bodyPr>
          <a:lstStyle/>
          <a:p>
            <a:pPr>
              <a:lnSpc>
                <a:spcPct val="150000"/>
              </a:lnSpc>
            </a:pPr>
            <a:r>
              <a:rPr lang="en-US"/>
              <a:t>After starting the FAFSA</a:t>
            </a:r>
            <a:r>
              <a:rPr lang="en-US" baseline="30000"/>
              <a:t>®</a:t>
            </a:r>
            <a:r>
              <a:rPr lang="en-US"/>
              <a:t> form, the parent sees the first page within the parent section. The parent can verify that the student’s personal information is correct. To update any of the personal information, the student must access their Account Settings on </a:t>
            </a:r>
            <a:r>
              <a:rPr lang="en-US" sz="1800" b="0" i="0" strike="noStrike">
                <a:solidFill>
                  <a:srgbClr val="191918"/>
                </a:solidFill>
                <a:effectLst/>
                <a:latin typeface="Arial" panose="020B0604020202020204" pitchFamily="34" charset="0"/>
              </a:rPr>
              <a:t>StudentAid.gov</a:t>
            </a:r>
            <a:r>
              <a:rPr lang="en-US"/>
              <a:t>. The parent will not be able to update the student’s information on this page. </a:t>
            </a:r>
          </a:p>
        </p:txBody>
      </p:sp>
      <p:pic>
        <p:nvPicPr>
          <p:cNvPr id="6" name="Picture 5" descr="Screenshot of the “Parent Identity Information” section of the FAFSA form. Parent information including name, date of birth, Social Security number, and email address is displayed to verify. A text box asks the parent to enter their phone number.">
            <a:extLst>
              <a:ext uri="{FF2B5EF4-FFF2-40B4-BE49-F238E27FC236}">
                <a16:creationId xmlns:a16="http://schemas.microsoft.com/office/drawing/2014/main" id="{28D61101-2493-0165-5366-F22BF532D92A}"/>
              </a:ext>
            </a:extLst>
          </p:cNvPr>
          <p:cNvPicPr>
            <a:picLocks noChangeAspect="1"/>
          </p:cNvPicPr>
          <p:nvPr/>
        </p:nvPicPr>
        <p:blipFill>
          <a:blip r:embed="rId3"/>
          <a:stretch>
            <a:fillRect/>
          </a:stretch>
        </p:blipFill>
        <p:spPr>
          <a:xfrm>
            <a:off x="5600205" y="1859890"/>
            <a:ext cx="5730737" cy="294157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87</a:t>
            </a:fld>
            <a:endParaRPr lang="en-US"/>
          </a:p>
        </p:txBody>
      </p:sp>
    </p:spTree>
    <p:extLst>
      <p:ext uri="{BB962C8B-B14F-4D97-AF65-F5344CB8AC3E}">
        <p14:creationId xmlns:p14="http://schemas.microsoft.com/office/powerpoint/2010/main" val="15617077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10CC6-7C17-CCC3-4224-9D3539999CDE}"/>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ED567FA-4493-75E5-5114-DF8F8A2BC7F9}"/>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0D823B0-490F-E214-1F42-915D6315CE9F}"/>
              </a:ext>
            </a:extLst>
          </p:cNvPr>
          <p:cNvSpPr txBox="1"/>
          <p:nvPr/>
        </p:nvSpPr>
        <p:spPr>
          <a:xfrm>
            <a:off x="705285" y="1716169"/>
            <a:ext cx="4476315" cy="1703030"/>
          </a:xfrm>
          <a:prstGeom prst="rect">
            <a:avLst/>
          </a:prstGeom>
          <a:noFill/>
        </p:spPr>
        <p:txBody>
          <a:bodyPr wrap="square" rtlCol="0">
            <a:spAutoFit/>
          </a:bodyPr>
          <a:lstStyle/>
          <a:p>
            <a:pPr>
              <a:lnSpc>
                <a:spcPct val="150000"/>
              </a:lnSpc>
            </a:pPr>
            <a:r>
              <a:rPr lang="en-US"/>
              <a:t>This is a continuation of the "Parent Identity Information" page. The parent can verify that the student’s personal information is correct. </a:t>
            </a:r>
          </a:p>
        </p:txBody>
      </p:sp>
      <p:pic>
        <p:nvPicPr>
          <p:cNvPr id="3" name="Picture 2" descr="Screenshot continuation of the “Parent Identity Information” section, which includes text boxes for the parent to enter their permanent mailing address.">
            <a:extLst>
              <a:ext uri="{FF2B5EF4-FFF2-40B4-BE49-F238E27FC236}">
                <a16:creationId xmlns:a16="http://schemas.microsoft.com/office/drawing/2014/main" id="{59678EC4-C6FC-1A4A-80B5-D9EE8EDF033B}"/>
              </a:ext>
            </a:extLst>
          </p:cNvPr>
          <p:cNvPicPr>
            <a:picLocks noChangeAspect="1"/>
          </p:cNvPicPr>
          <p:nvPr/>
        </p:nvPicPr>
        <p:blipFill>
          <a:blip r:embed="rId3"/>
          <a:stretch>
            <a:fillRect/>
          </a:stretch>
        </p:blipFill>
        <p:spPr>
          <a:xfrm>
            <a:off x="5425741" y="1856122"/>
            <a:ext cx="6083634" cy="3733967"/>
          </a:xfrm>
          <a:prstGeom prst="rect">
            <a:avLst/>
          </a:prstGeom>
          <a:ln>
            <a:solidFill>
              <a:schemeClr val="tx1"/>
            </a:solidFill>
          </a:ln>
        </p:spPr>
      </p:pic>
      <p:sp>
        <p:nvSpPr>
          <p:cNvPr id="5" name="Slide Number Placeholder 4">
            <a:extLst>
              <a:ext uri="{FF2B5EF4-FFF2-40B4-BE49-F238E27FC236}">
                <a16:creationId xmlns:a16="http://schemas.microsoft.com/office/drawing/2014/main" id="{89356D93-9CC6-794D-1DE5-00ADCA9AE3F1}"/>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88</a:t>
            </a:fld>
            <a:endParaRPr lang="en-US"/>
          </a:p>
        </p:txBody>
      </p:sp>
    </p:spTree>
    <p:extLst>
      <p:ext uri="{BB962C8B-B14F-4D97-AF65-F5344CB8AC3E}">
        <p14:creationId xmlns:p14="http://schemas.microsoft.com/office/powerpoint/2010/main" val="27936194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94805" y="1722104"/>
            <a:ext cx="4415355" cy="2118465"/>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 student’s state of legal residence. The parent selects the state from a drop-down box and provides the month and year when the student became a legal resident.</a:t>
            </a:r>
            <a:endParaRPr lang="en-US">
              <a:cs typeface="Calibri"/>
            </a:endParaRPr>
          </a:p>
        </p:txBody>
      </p:sp>
      <p:pic>
        <p:nvPicPr>
          <p:cNvPr id="4" name="Picture 3" descr="Screenshot continuation of the “Student Identity Information” section, which has a dropdown menu for the parent to select the student’s state of legal residence. There is a text box for the parent to enter the month and year the student became a resident of that state.">
            <a:extLst>
              <a:ext uri="{FF2B5EF4-FFF2-40B4-BE49-F238E27FC236}">
                <a16:creationId xmlns:a16="http://schemas.microsoft.com/office/drawing/2014/main" id="{BC1C8C80-1F1A-1E29-349F-D20838BD6BB5}"/>
              </a:ext>
            </a:extLst>
          </p:cNvPr>
          <p:cNvPicPr>
            <a:picLocks noChangeAspect="1"/>
          </p:cNvPicPr>
          <p:nvPr/>
        </p:nvPicPr>
        <p:blipFill>
          <a:blip r:embed="rId3"/>
          <a:stretch>
            <a:fillRect/>
          </a:stretch>
        </p:blipFill>
        <p:spPr>
          <a:xfrm>
            <a:off x="5469802" y="1722104"/>
            <a:ext cx="5814564" cy="259102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89</a:t>
            </a:fld>
            <a:endParaRPr lang="en-US"/>
          </a:p>
        </p:txBody>
      </p:sp>
    </p:spTree>
    <p:extLst>
      <p:ext uri="{BB962C8B-B14F-4D97-AF65-F5344CB8AC3E}">
        <p14:creationId xmlns:p14="http://schemas.microsoft.com/office/powerpoint/2010/main" val="1154916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68351" y="1719626"/>
            <a:ext cx="4360850" cy="2949462"/>
          </a:xfrm>
          <a:prstGeom prst="rect">
            <a:avLst/>
          </a:prstGeom>
          <a:noFill/>
        </p:spPr>
        <p:txBody>
          <a:bodyPr wrap="square" rtlCol="0">
            <a:spAutoFit/>
          </a:bodyPr>
          <a:lstStyle/>
          <a:p>
            <a:pPr>
              <a:lnSpc>
                <a:spcPct val="150000"/>
              </a:lnSpc>
            </a:pPr>
            <a:r>
              <a:rPr lang="en-US"/>
              <a:t>The last FAFSA</a:t>
            </a:r>
            <a:r>
              <a:rPr lang="en-US" baseline="30000"/>
              <a:t>®</a:t>
            </a:r>
            <a:r>
              <a:rPr lang="en-US"/>
              <a:t> onboarding page provides information about what to expect once the FAFSA form is completed, submitted, and processed. On this page, the student can select "Start FAFSA Form" to begin. </a:t>
            </a:r>
          </a:p>
          <a:p>
            <a:pPr>
              <a:lnSpc>
                <a:spcPct val="150000"/>
              </a:lnSpc>
            </a:pPr>
            <a:endParaRPr lang="en-US"/>
          </a:p>
        </p:txBody>
      </p:sp>
      <p:pic>
        <p:nvPicPr>
          <p:cNvPr id="6" name="Picture 5" descr="Screenshot of the final page of the “Understanding the FAFSA Form” section, which provides an accompanying video and informs the stud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BAF4213A-B77C-CBCA-3281-3088BBA03357}"/>
              </a:ext>
            </a:extLst>
          </p:cNvPr>
          <p:cNvPicPr>
            <a:picLocks noChangeAspect="1"/>
          </p:cNvPicPr>
          <p:nvPr/>
        </p:nvPicPr>
        <p:blipFill rotWithShape="1">
          <a:blip r:embed="rId3"/>
          <a:srcRect l="6399" t="9722" r="17459" b="13473"/>
          <a:stretch/>
        </p:blipFill>
        <p:spPr>
          <a:xfrm>
            <a:off x="5791201" y="1389808"/>
            <a:ext cx="5257799" cy="491142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a:t>
            </a:fld>
            <a:endParaRPr lang="en-US"/>
          </a:p>
        </p:txBody>
      </p:sp>
    </p:spTree>
    <p:extLst>
      <p:ext uri="{BB962C8B-B14F-4D97-AF65-F5344CB8AC3E}">
        <p14:creationId xmlns:p14="http://schemas.microsoft.com/office/powerpoint/2010/main" val="11046861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662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Parent’s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93093" y="1733896"/>
            <a:ext cx="4134939"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This is the first page within the </a:t>
            </a:r>
            <a:r>
              <a:rPr lang="en-US">
                <a:solidFill>
                  <a:srgbClr val="191918"/>
                </a:solidFill>
                <a:latin typeface="Arial" panose="020B0604020202020204" pitchFamily="34" charset="0"/>
              </a:rPr>
              <a:t>"</a:t>
            </a:r>
            <a:r>
              <a:rPr lang="en-US" sz="1800" b="0" i="0" u="none" strike="noStrike">
                <a:solidFill>
                  <a:srgbClr val="191918"/>
                </a:solidFill>
                <a:effectLst/>
                <a:latin typeface="Arial" panose="020B0604020202020204" pitchFamily="34" charset="0"/>
              </a:rPr>
              <a:t>Student Personal Circumstances" section. It provides an overview of the section. </a:t>
            </a:r>
            <a:endParaRPr lang="en-US">
              <a:latin typeface="Arial"/>
            </a:endParaRPr>
          </a:p>
        </p:txBody>
      </p:sp>
      <p:pic>
        <p:nvPicPr>
          <p:cNvPr id="4" name="Picture 3" descr="Screenshot of the introduction page to the “Student Personal Circumstances” section. The parent is reminded that the information they provide can affect the types of financial aid the student receives, and that additional information may be required based on the answers given.">
            <a:extLst>
              <a:ext uri="{FF2B5EF4-FFF2-40B4-BE49-F238E27FC236}">
                <a16:creationId xmlns:a16="http://schemas.microsoft.com/office/drawing/2014/main" id="{4FAB9A57-C57A-CE2A-6D7F-D5EA0633265F}"/>
              </a:ext>
            </a:extLst>
          </p:cNvPr>
          <p:cNvPicPr>
            <a:picLocks noChangeAspect="1"/>
          </p:cNvPicPr>
          <p:nvPr/>
        </p:nvPicPr>
        <p:blipFill>
          <a:blip r:embed="rId3"/>
          <a:stretch>
            <a:fillRect/>
          </a:stretch>
        </p:blipFill>
        <p:spPr>
          <a:xfrm>
            <a:off x="5447800" y="1665070"/>
            <a:ext cx="5996489" cy="275944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90</a:t>
            </a:fld>
            <a:endParaRPr lang="en-US"/>
          </a:p>
        </p:txBody>
      </p:sp>
    </p:spTree>
    <p:extLst>
      <p:ext uri="{BB962C8B-B14F-4D97-AF65-F5344CB8AC3E}">
        <p14:creationId xmlns:p14="http://schemas.microsoft.com/office/powerpoint/2010/main" val="40715912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8848" y="1714500"/>
            <a:ext cx="4224528"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marital status. The parent selects the "Single (never married)" option. </a:t>
            </a:r>
            <a:endParaRPr lang="en-US">
              <a:latin typeface="Arial"/>
            </a:endParaRPr>
          </a:p>
        </p:txBody>
      </p:sp>
      <p:pic>
        <p:nvPicPr>
          <p:cNvPr id="4" name="Picture 3" descr="Screenshot of the first page of the “Student Personal Circumstances” section, which asks the parent to select the student’s marital status: “Single (never married),” “Married (not separated),” “Remarried,” “Separated,” “Divorced,” or “Widowed.”">
            <a:extLst>
              <a:ext uri="{FF2B5EF4-FFF2-40B4-BE49-F238E27FC236}">
                <a16:creationId xmlns:a16="http://schemas.microsoft.com/office/drawing/2014/main" id="{D3B4A717-7115-E79E-4433-53E3865BA48B}"/>
              </a:ext>
            </a:extLst>
          </p:cNvPr>
          <p:cNvPicPr>
            <a:picLocks noChangeAspect="1"/>
          </p:cNvPicPr>
          <p:nvPr/>
        </p:nvPicPr>
        <p:blipFill>
          <a:blip r:embed="rId3"/>
          <a:stretch>
            <a:fillRect/>
          </a:stretch>
        </p:blipFill>
        <p:spPr>
          <a:xfrm>
            <a:off x="5158979" y="1601134"/>
            <a:ext cx="5806943" cy="397036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91</a:t>
            </a:fld>
            <a:endParaRPr lang="en-US"/>
          </a:p>
        </p:txBody>
      </p:sp>
    </p:spTree>
    <p:extLst>
      <p:ext uri="{BB962C8B-B14F-4D97-AF65-F5344CB8AC3E}">
        <p14:creationId xmlns:p14="http://schemas.microsoft.com/office/powerpoint/2010/main" val="2978150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93092" y="1732942"/>
            <a:ext cx="4232475"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college grade level for the 2025–26 school year and if the student will have their first bachelor’s degree. The parent selects that the student will be a "First year (freshman)" and that they will not have their first bachelor’s degree. </a:t>
            </a:r>
            <a:endParaRPr lang="en-US"/>
          </a:p>
        </p:txBody>
      </p:sp>
      <p:pic>
        <p:nvPicPr>
          <p:cNvPr id="4" name="Picture 3" descr="Screenshot continuation of the “Student Personal Circumstances” section, which asks the parent what college grade level the student will be beginning in the 2025–26 school year. Below that, the parent is asked if the student will have their first bachelor’s degree when the school year begins.  ">
            <a:extLst>
              <a:ext uri="{FF2B5EF4-FFF2-40B4-BE49-F238E27FC236}">
                <a16:creationId xmlns:a16="http://schemas.microsoft.com/office/drawing/2014/main" id="{A5A3767A-5E0D-82A2-AB56-7F6ED36F6521}"/>
              </a:ext>
            </a:extLst>
          </p:cNvPr>
          <p:cNvPicPr>
            <a:picLocks noChangeAspect="1"/>
          </p:cNvPicPr>
          <p:nvPr/>
        </p:nvPicPr>
        <p:blipFill>
          <a:blip r:embed="rId3"/>
          <a:stretch>
            <a:fillRect/>
          </a:stretch>
        </p:blipFill>
        <p:spPr>
          <a:xfrm>
            <a:off x="5608138" y="1466135"/>
            <a:ext cx="5890770" cy="454191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92</a:t>
            </a:fld>
            <a:endParaRPr lang="en-US"/>
          </a:p>
        </p:txBody>
      </p:sp>
    </p:spTree>
    <p:extLst>
      <p:ext uri="{BB962C8B-B14F-4D97-AF65-F5344CB8AC3E}">
        <p14:creationId xmlns:p14="http://schemas.microsoft.com/office/powerpoint/2010/main" val="6210388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93092" y="1730444"/>
            <a:ext cx="448850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any of the listed personal circumstances apply to the student. The parent selects "None of these apply."</a:t>
            </a:r>
            <a:endParaRPr lang="en-US"/>
          </a:p>
        </p:txBody>
      </p:sp>
      <p:pic>
        <p:nvPicPr>
          <p:cNvPr id="6" name="Picture 5" descr="Screenshot continuation of the “Student Personal Circumstances” section, which lists a series of statements that may apply to the student. These statements include military status, having children or other dependents, and dependency status (orphan, ward of the state, foster care, emancipated minor, and/or under a guardianship). The parent is asked to select all that apply to the student.">
            <a:extLst>
              <a:ext uri="{FF2B5EF4-FFF2-40B4-BE49-F238E27FC236}">
                <a16:creationId xmlns:a16="http://schemas.microsoft.com/office/drawing/2014/main" id="{19FE37F1-D8EA-C7FA-7457-D587EB530A7E}"/>
              </a:ext>
            </a:extLst>
          </p:cNvPr>
          <p:cNvPicPr>
            <a:picLocks noChangeAspect="1"/>
          </p:cNvPicPr>
          <p:nvPr/>
        </p:nvPicPr>
        <p:blipFill>
          <a:blip r:embed="rId3"/>
          <a:stretch>
            <a:fillRect/>
          </a:stretch>
        </p:blipFill>
        <p:spPr>
          <a:xfrm>
            <a:off x="5342702" y="1262774"/>
            <a:ext cx="5571105" cy="490966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93</a:t>
            </a:fld>
            <a:endParaRPr lang="en-US"/>
          </a:p>
        </p:txBody>
      </p:sp>
    </p:spTree>
    <p:extLst>
      <p:ext uri="{BB962C8B-B14F-4D97-AF65-F5344CB8AC3E}">
        <p14:creationId xmlns:p14="http://schemas.microsoft.com/office/powerpoint/2010/main" val="28232766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Homelessness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93093" y="1713778"/>
            <a:ext cx="4134939"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the student was unaccompanied and either homeless or at risk of being homeless. The parent selects "No."</a:t>
            </a:r>
            <a:endParaRPr lang="en-US">
              <a:latin typeface="Arial"/>
            </a:endParaRPr>
          </a:p>
        </p:txBody>
      </p:sp>
      <p:pic>
        <p:nvPicPr>
          <p:cNvPr id="4" name="Picture 3" descr="Screenshot continuation of the “Student Personal Circumstances” section, which asks the parent if the student was unaccompanied and either homeless or self-supporting and at risk for homelessness on or after July 1, 2024.">
            <a:extLst>
              <a:ext uri="{FF2B5EF4-FFF2-40B4-BE49-F238E27FC236}">
                <a16:creationId xmlns:a16="http://schemas.microsoft.com/office/drawing/2014/main" id="{9EAF6747-FCC3-E6DD-DAC3-0FDB1458023E}"/>
              </a:ext>
            </a:extLst>
          </p:cNvPr>
          <p:cNvPicPr>
            <a:picLocks noChangeAspect="1"/>
          </p:cNvPicPr>
          <p:nvPr/>
        </p:nvPicPr>
        <p:blipFill>
          <a:blip r:embed="rId3"/>
          <a:stretch>
            <a:fillRect/>
          </a:stretch>
        </p:blipFill>
        <p:spPr>
          <a:xfrm>
            <a:off x="5212564" y="1612138"/>
            <a:ext cx="5837426" cy="245385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94</a:t>
            </a:fld>
            <a:endParaRPr lang="en-US"/>
          </a:p>
        </p:txBody>
      </p:sp>
    </p:spTree>
    <p:extLst>
      <p:ext uri="{BB962C8B-B14F-4D97-AF65-F5344CB8AC3E}">
        <p14:creationId xmlns:p14="http://schemas.microsoft.com/office/powerpoint/2010/main" val="39612705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Unusual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93093" y="1717018"/>
            <a:ext cx="4208091"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unusual circumstances prevent the student from contacting their parent(s). The parent selects "No."</a:t>
            </a:r>
            <a:endParaRPr lang="en-US">
              <a:latin typeface="Arial"/>
            </a:endParaRPr>
          </a:p>
        </p:txBody>
      </p:sp>
      <p:pic>
        <p:nvPicPr>
          <p:cNvPr id="4" name="Picture 3" descr="Screenshot continuation of the “Student Personal Circumstances” section, which asks if unusual circumstances prevent the student from contacting their parents or if contacting the parents would pose a risk to the student. A person experiencing unusual circumstances may have left home due to an abusive environment, been abandoned, been granted refugee or asylee status, been a victim of human trafficking, or been incarcerated.">
            <a:extLst>
              <a:ext uri="{FF2B5EF4-FFF2-40B4-BE49-F238E27FC236}">
                <a16:creationId xmlns:a16="http://schemas.microsoft.com/office/drawing/2014/main" id="{4424DE0F-F0C3-C26D-E302-F87206D37206}"/>
              </a:ext>
            </a:extLst>
          </p:cNvPr>
          <p:cNvPicPr>
            <a:picLocks noChangeAspect="1"/>
          </p:cNvPicPr>
          <p:nvPr/>
        </p:nvPicPr>
        <p:blipFill>
          <a:blip r:embed="rId3"/>
          <a:stretch>
            <a:fillRect/>
          </a:stretch>
        </p:blipFill>
        <p:spPr>
          <a:xfrm>
            <a:off x="5382932" y="1453943"/>
            <a:ext cx="5845047" cy="432091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95</a:t>
            </a:fld>
            <a:endParaRPr lang="en-US"/>
          </a:p>
        </p:txBody>
      </p:sp>
    </p:spTree>
    <p:extLst>
      <p:ext uri="{BB962C8B-B14F-4D97-AF65-F5344CB8AC3E}">
        <p14:creationId xmlns:p14="http://schemas.microsoft.com/office/powerpoint/2010/main" val="10728695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823" y="53487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Dependency Status: 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0901" y="1720243"/>
            <a:ext cx="450069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Based on the answers provided by the parent, the student is considered a dependent </a:t>
            </a:r>
            <a:r>
              <a:rPr lang="en-US" sz="1800" b="0" i="0" u="none" strike="noStrike">
                <a:solidFill>
                  <a:srgbClr val="191918"/>
                </a:solidFill>
                <a:effectLst/>
                <a:highlight>
                  <a:srgbClr val="FFFFFF"/>
                </a:highlight>
                <a:latin typeface="Arial" panose="020B0604020202020204" pitchFamily="34" charset="0"/>
              </a:rPr>
              <a:t>student. The parent is asked if they want a financial aid administrator to determine the student’s eligibility for a Direct Unsubsidized Loan only. This is an option if they are unwilling to provide their information. The parent selects "No." </a:t>
            </a:r>
            <a:endParaRPr lang="en-US">
              <a:highlight>
                <a:srgbClr val="FFFFFF"/>
              </a:highlight>
            </a:endParaRPr>
          </a:p>
        </p:txBody>
      </p:sp>
      <p:pic>
        <p:nvPicPr>
          <p:cNvPr id="6" name="Picture 5" descr="Screenshot that informs the parent that, based on their answers in the previous section, the student is determined to be a dependent student. Below that, the parent is asked if they would like the school to determine the student’s eligibility for a Direct Unsubsidized Loan only.">
            <a:extLst>
              <a:ext uri="{FF2B5EF4-FFF2-40B4-BE49-F238E27FC236}">
                <a16:creationId xmlns:a16="http://schemas.microsoft.com/office/drawing/2014/main" id="{ECAE14F7-CEA5-7E56-5113-FB679F38DCD5}"/>
              </a:ext>
            </a:extLst>
          </p:cNvPr>
          <p:cNvPicPr>
            <a:picLocks noChangeAspect="1"/>
          </p:cNvPicPr>
          <p:nvPr/>
        </p:nvPicPr>
        <p:blipFill>
          <a:blip r:embed="rId3"/>
          <a:stretch>
            <a:fillRect/>
          </a:stretch>
        </p:blipFill>
        <p:spPr>
          <a:xfrm>
            <a:off x="5530657" y="1535266"/>
            <a:ext cx="5913632" cy="378746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96</a:t>
            </a:fld>
            <a:endParaRPr lang="en-US"/>
          </a:p>
        </p:txBody>
      </p:sp>
    </p:spTree>
    <p:extLst>
      <p:ext uri="{BB962C8B-B14F-4D97-AF65-F5344CB8AC3E}">
        <p14:creationId xmlns:p14="http://schemas.microsoft.com/office/powerpoint/2010/main" val="6213075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93093" y="1718381"/>
            <a:ext cx="4488507" cy="2533963"/>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is the first page within the parent section. The parent can verify that their personal information is correct. To update any of the personal information, the parent must access their Account Settings on </a:t>
            </a:r>
            <a:r>
              <a:rPr lang="en-US" sz="1800" b="0" i="0" strike="noStrike">
                <a:solidFill>
                  <a:srgbClr val="191918"/>
                </a:solidFill>
                <a:effectLst/>
                <a:latin typeface="Arial" panose="020B0604020202020204" pitchFamily="34" charset="0"/>
              </a:rPr>
              <a:t>StudentAid.gov</a:t>
            </a:r>
            <a:r>
              <a:rPr lang="en-US" sz="1800" b="0" i="0" u="none" strike="noStrike">
                <a:solidFill>
                  <a:srgbClr val="191918"/>
                </a:solidFill>
                <a:effectLst/>
                <a:latin typeface="Arial" panose="020B0604020202020204" pitchFamily="34" charset="0"/>
              </a:rPr>
              <a:t>. </a:t>
            </a:r>
            <a:endParaRPr lang="en-US" sz="1600"/>
          </a:p>
        </p:txBody>
      </p:sp>
      <p:pic>
        <p:nvPicPr>
          <p:cNvPr id="4" name="Picture 3" descr="Screenshot of the “Parent Identity Information” section of the FAFSA form. Parent information including name, date of birth, the last four digits of their Social Security number, email address, and mobile phone number is displayed to verify.">
            <a:extLst>
              <a:ext uri="{FF2B5EF4-FFF2-40B4-BE49-F238E27FC236}">
                <a16:creationId xmlns:a16="http://schemas.microsoft.com/office/drawing/2014/main" id="{EFA27747-8111-63B0-0337-C15A3CFFECCC}"/>
              </a:ext>
            </a:extLst>
          </p:cNvPr>
          <p:cNvPicPr>
            <a:picLocks noChangeAspect="1"/>
          </p:cNvPicPr>
          <p:nvPr/>
        </p:nvPicPr>
        <p:blipFill>
          <a:blip r:embed="rId3"/>
          <a:stretch>
            <a:fillRect/>
          </a:stretch>
        </p:blipFill>
        <p:spPr>
          <a:xfrm>
            <a:off x="5458984" y="1718381"/>
            <a:ext cx="5875529" cy="297967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69149" y="6301232"/>
            <a:ext cx="458142" cy="311603"/>
          </a:xfrm>
        </p:spPr>
        <p:txBody>
          <a:bodyPr/>
          <a:lstStyle/>
          <a:p>
            <a:fld id="{234755BD-B4AC-9044-BCE4-27904766F8BB}" type="slidenum">
              <a:rPr lang="en-US" smtClean="0"/>
              <a:pPr/>
              <a:t>97</a:t>
            </a:fld>
            <a:endParaRPr lang="en-US"/>
          </a:p>
        </p:txBody>
      </p:sp>
    </p:spTree>
    <p:extLst>
      <p:ext uri="{BB962C8B-B14F-4D97-AF65-F5344CB8AC3E}">
        <p14:creationId xmlns:p14="http://schemas.microsoft.com/office/powerpoint/2010/main" val="35355643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0B12F4B-8D7F-7698-AF9E-8F0A970919FD}"/>
              </a:ext>
            </a:extLst>
          </p:cNvPr>
          <p:cNvSpPr txBox="1"/>
          <p:nvPr/>
        </p:nvSpPr>
        <p:spPr>
          <a:xfrm>
            <a:off x="676751" y="1726614"/>
            <a:ext cx="4609623"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a continuation of the first page within the parent section. The parent can verify their mailing address on this part of the page. To update this information, the parent must access their Account Settings on StudentAid.gov. </a:t>
            </a:r>
          </a:p>
        </p:txBody>
      </p:sp>
      <p:pic>
        <p:nvPicPr>
          <p:cNvPr id="4" name="Picture 3" descr="Screenshot continuation of the “Parent Identity Information” section, which displays the parent's permanent mailing address for them to verify.">
            <a:extLst>
              <a:ext uri="{FF2B5EF4-FFF2-40B4-BE49-F238E27FC236}">
                <a16:creationId xmlns:a16="http://schemas.microsoft.com/office/drawing/2014/main" id="{B9FDFEDD-CC47-1F2C-3D47-C885F56F87B0}"/>
              </a:ext>
            </a:extLst>
          </p:cNvPr>
          <p:cNvPicPr>
            <a:picLocks noChangeAspect="1"/>
          </p:cNvPicPr>
          <p:nvPr/>
        </p:nvPicPr>
        <p:blipFill>
          <a:blip r:embed="rId3"/>
          <a:stretch>
            <a:fillRect/>
          </a:stretch>
        </p:blipFill>
        <p:spPr>
          <a:xfrm>
            <a:off x="5657052" y="1722901"/>
            <a:ext cx="5858197" cy="341219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2" y="6301231"/>
            <a:ext cx="431638" cy="364611"/>
          </a:xfrm>
        </p:spPr>
        <p:txBody>
          <a:bodyPr/>
          <a:lstStyle/>
          <a:p>
            <a:fld id="{234755BD-B4AC-9044-BCE4-27904766F8BB}" type="slidenum">
              <a:rPr lang="en-US" smtClean="0"/>
              <a:pPr/>
              <a:t>98</a:t>
            </a:fld>
            <a:endParaRPr lang="en-US"/>
          </a:p>
        </p:txBody>
      </p:sp>
    </p:spTree>
    <p:extLst>
      <p:ext uri="{BB962C8B-B14F-4D97-AF65-F5344CB8AC3E}">
        <p14:creationId xmlns:p14="http://schemas.microsoft.com/office/powerpoint/2010/main" val="64043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0901" y="1733815"/>
            <a:ext cx="4622619" cy="2949462"/>
          </a:xfrm>
          <a:prstGeom prst="rect">
            <a:avLst/>
          </a:prstGeom>
          <a:noFill/>
        </p:spPr>
        <p:txBody>
          <a:bodyPr wrap="square" rtlCol="0">
            <a:spAutoFit/>
          </a:bodyPr>
          <a:lstStyle/>
          <a:p>
            <a:pPr rtl="0">
              <a:lnSpc>
                <a:spcPct val="150000"/>
              </a:lnSpc>
            </a:pPr>
            <a:r>
              <a:rPr lang="en-US" sz="1800" b="0" i="0" u="none" strike="noStrike">
                <a:solidFill>
                  <a:srgbClr val="191918"/>
                </a:solidFill>
                <a:effectLst/>
                <a:latin typeface="Arial" panose="020B0604020202020204" pitchFamily="34" charset="0"/>
              </a:rPr>
              <a:t>This page informs the parent about consent, approval, and the use of their federal tax information. By providing consent and approval, the parent’s federal tax information is transferred directly into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from the IRS to help complete the "Parent Financials" section. </a:t>
            </a:r>
            <a:endParaRPr lang="en-US"/>
          </a:p>
        </p:txBody>
      </p:sp>
      <p:pic>
        <p:nvPicPr>
          <p:cNvPr id="4" name="Picture 3"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FCEE7CA8-3E78-7CBC-C75D-5E5F144C78A6}"/>
              </a:ext>
            </a:extLst>
          </p:cNvPr>
          <p:cNvPicPr>
            <a:picLocks noChangeAspect="1"/>
          </p:cNvPicPr>
          <p:nvPr/>
        </p:nvPicPr>
        <p:blipFill>
          <a:blip r:embed="rId3"/>
          <a:stretch>
            <a:fillRect/>
          </a:stretch>
        </p:blipFill>
        <p:spPr>
          <a:xfrm>
            <a:off x="5957844" y="1543664"/>
            <a:ext cx="4278969" cy="452520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7481" y="6301231"/>
            <a:ext cx="439809" cy="338107"/>
          </a:xfrm>
        </p:spPr>
        <p:txBody>
          <a:bodyPr/>
          <a:lstStyle/>
          <a:p>
            <a:fld id="{234755BD-B4AC-9044-BCE4-27904766F8BB}" type="slidenum">
              <a:rPr lang="en-US" smtClean="0"/>
              <a:pPr/>
              <a:t>99</a:t>
            </a:fld>
            <a:endParaRPr lang="en-US"/>
          </a:p>
        </p:txBody>
      </p:sp>
    </p:spTree>
    <p:extLst>
      <p:ext uri="{BB962C8B-B14F-4D97-AF65-F5344CB8AC3E}">
        <p14:creationId xmlns:p14="http://schemas.microsoft.com/office/powerpoint/2010/main" val="851425033"/>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41d6d728-afb5-49e6-a79f-5f3b4d7fb77b">
      <UserInfo>
        <DisplayName>Garcia, Raul A.</DisplayName>
        <AccountId>102</AccountId>
        <AccountType/>
      </UserInfo>
      <UserInfo>
        <DisplayName>Isett, Christine</DisplayName>
        <AccountId>1042</AccountId>
        <AccountType/>
      </UserInfo>
      <UserInfo>
        <DisplayName>Ateeqi, Husna</DisplayName>
        <AccountId>1555</AccountId>
        <AccountType/>
      </UserInfo>
    </SharedWithUsers>
    <lcf76f155ced4ddcb4097134ff3c332f xmlns="8e2ce8b7-93fd-47d4-b6ce-7d3e60c492c9">
      <Terms xmlns="http://schemas.microsoft.com/office/infopath/2007/PartnerControls"/>
    </lcf76f155ced4ddcb4097134ff3c332f>
    <TaxCatchAll xmlns="2a2db8c4-56ab-4882-a5d0-0fe8165c6658" xsi:nil="true"/>
    <Folder_x0020_Description xmlns="8e2ce8b7-93fd-47d4-b6ce-7d3e60c492c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B1C6FF60030546809DA2372D00398F" ma:contentTypeVersion="23" ma:contentTypeDescription="Create a new document." ma:contentTypeScope="" ma:versionID="20677bb770cd54122f39631b51a94fe7">
  <xsd:schema xmlns:xsd="http://www.w3.org/2001/XMLSchema" xmlns:xs="http://www.w3.org/2001/XMLSchema" xmlns:p="http://schemas.microsoft.com/office/2006/metadata/properties" xmlns:ns1="http://schemas.microsoft.com/sharepoint/v3" xmlns:ns2="41d6d728-afb5-49e6-a79f-5f3b4d7fb77b" xmlns:ns3="8e2ce8b7-93fd-47d4-b6ce-7d3e60c492c9" xmlns:ns4="2a2db8c4-56ab-4882-a5d0-0fe8165c6658" targetNamespace="http://schemas.microsoft.com/office/2006/metadata/properties" ma:root="true" ma:fieldsID="c763253227883be4835a99fb9b997cad" ns1:_="" ns2:_="" ns3:_="" ns4:_="">
    <xsd:import namespace="http://schemas.microsoft.com/sharepoint/v3"/>
    <xsd:import namespace="41d6d728-afb5-49e6-a79f-5f3b4d7fb77b"/>
    <xsd:import namespace="8e2ce8b7-93fd-47d4-b6ce-7d3e60c492c9"/>
    <xsd:import namespace="2a2db8c4-56ab-4882-a5d0-0fe8165c66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Folder_x0020_Descrip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d6d728-afb5-49e6-a79f-5f3b4d7fb7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2ce8b7-93fd-47d4-b6ce-7d3e60c492c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Folder_x0020_Description" ma:index="23" nillable="true" ma:displayName="Folder/File Description" ma:description="Test" ma:format="Dropdown" ma:internalName="Folder_x0020_Description">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57479ed-16e3-4c54-a34b-e226e0af4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2db8c4-56ab-4882-a5d0-0fe8165c6658"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2c2c1190-4f17-478e-b1b2-58572ef7f49c}" ma:internalName="TaxCatchAll" ma:showField="CatchAllData" ma:web="41d6d728-afb5-49e6-a79f-5f3b4d7fb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A655F-D9D6-4D4B-AF77-910B5067DE68}">
  <ds:schemaRefs>
    <ds:schemaRef ds:uri="http://schemas.microsoft.com/sharepoint/v3/contenttype/forms"/>
  </ds:schemaRefs>
</ds:datastoreItem>
</file>

<file path=customXml/itemProps2.xml><?xml version="1.0" encoding="utf-8"?>
<ds:datastoreItem xmlns:ds="http://schemas.openxmlformats.org/officeDocument/2006/customXml" ds:itemID="{AE376008-96D4-4ABA-979E-BB0A4B41A0EB}">
  <ds:schemaRefs>
    <ds:schemaRef ds:uri="http://www.w3.org/XML/1998/namespace"/>
    <ds:schemaRef ds:uri="http://schemas.openxmlformats.org/package/2006/metadata/core-properties"/>
    <ds:schemaRef ds:uri="http://schemas.microsoft.com/office/2006/metadata/properties"/>
    <ds:schemaRef ds:uri="http://purl.org/dc/dcmitype/"/>
    <ds:schemaRef ds:uri="http://purl.org/dc/terms/"/>
    <ds:schemaRef ds:uri="8e2ce8b7-93fd-47d4-b6ce-7d3e60c492c9"/>
    <ds:schemaRef ds:uri="http://schemas.microsoft.com/office/2006/documentManagement/types"/>
    <ds:schemaRef ds:uri="http://schemas.microsoft.com/office/infopath/2007/PartnerControls"/>
    <ds:schemaRef ds:uri="2a2db8c4-56ab-4882-a5d0-0fe8165c6658"/>
    <ds:schemaRef ds:uri="41d6d728-afb5-49e6-a79f-5f3b4d7fb77b"/>
    <ds:schemaRef ds:uri="http://schemas.microsoft.com/sharepoint/v3"/>
    <ds:schemaRef ds:uri="http://purl.org/dc/elements/1.1/"/>
  </ds:schemaRefs>
</ds:datastoreItem>
</file>

<file path=customXml/itemProps3.xml><?xml version="1.0" encoding="utf-8"?>
<ds:datastoreItem xmlns:ds="http://schemas.openxmlformats.org/officeDocument/2006/customXml" ds:itemID="{7EF42BDE-E231-4278-8270-B59C6AED95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1d6d728-afb5-49e6-a79f-5f3b4d7fb77b"/>
    <ds:schemaRef ds:uri="8e2ce8b7-93fd-47d4-b6ce-7d3e60c492c9"/>
    <ds:schemaRef ds:uri="2a2db8c4-56ab-4882-a5d0-0fe8165c6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7b29c01-00f5-4aa6-b8e6-46dfb7264893}" enabled="1" method="Privileged" siteId="{a01f407a-85cb-4a16-98bb-f28e6384bd28}" contentBits="0" removed="0"/>
</clbl:labelList>
</file>

<file path=docProps/app.xml><?xml version="1.0" encoding="utf-8"?>
<Properties xmlns="http://schemas.openxmlformats.org/officeDocument/2006/extended-properties" xmlns:vt="http://schemas.openxmlformats.org/officeDocument/2006/docPropsVTypes">
  <Template/>
  <TotalTime>1754</TotalTime>
  <Words>10069</Words>
  <Application>Microsoft Office PowerPoint</Application>
  <PresentationFormat>Widescreen</PresentationFormat>
  <Paragraphs>779</Paragraphs>
  <Slides>199</Slides>
  <Notes>187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199</vt:i4>
      </vt:variant>
    </vt:vector>
  </HeadingPairs>
  <TitlesOfParts>
    <vt:vector size="206" baseType="lpstr">
      <vt:lpstr>Arial</vt:lpstr>
      <vt:lpstr>Calibri</vt:lpstr>
      <vt:lpstr>Cambria</vt:lpstr>
      <vt:lpstr>Noto Serif</vt:lpstr>
      <vt:lpstr>Oswald</vt:lpstr>
      <vt:lpstr>Roboto</vt:lpstr>
      <vt:lpstr>Office Theme</vt:lpstr>
      <vt:lpstr>2025–26 FAFSA® Preview Presentation</vt:lpstr>
      <vt:lpstr>Dependent Student Invites Parent</vt:lpstr>
      <vt:lpstr>Dependent Student FAFSA® Landing Page</vt:lpstr>
      <vt:lpstr>Dependent Student Log In</vt:lpstr>
      <vt:lpstr>Dependent Student Roles</vt:lpstr>
      <vt:lpstr>Student Onboarding (1 of 4)</vt:lpstr>
      <vt:lpstr>Dependent Student Onboarding (2 of 4)</vt:lpstr>
      <vt:lpstr>Dependent Student Onboarding (3 of 4)</vt:lpstr>
      <vt:lpstr>Dependent Student Onboarding (4 of 4)</vt:lpstr>
      <vt:lpstr>Dependent Student Identity Information</vt:lpstr>
      <vt:lpstr>Dependent Student State of Legal Residence</vt:lpstr>
      <vt:lpstr>Dependent Student Provides Consent and Approval</vt:lpstr>
      <vt:lpstr>Dependent Student Provides Consent and Approval (Continued)</vt:lpstr>
      <vt:lpstr>Dependent Student Imports IRS Information </vt:lpstr>
      <vt:lpstr>Dependent Student Imports IRS Information (Continued)</vt:lpstr>
      <vt:lpstr>Dependent Student Personal Circumstances</vt:lpstr>
      <vt:lpstr>Dependent Student Marital Status</vt:lpstr>
      <vt:lpstr>Dependent Student College or Career School Plans</vt:lpstr>
      <vt:lpstr>Dependent Student Personal Circumstances (Continued)</vt:lpstr>
      <vt:lpstr>Dependent Student Homelessness</vt:lpstr>
      <vt:lpstr>Dependent Student Unusual Circumstances</vt:lpstr>
      <vt:lpstr>Student Dependency Status: Dependent Student</vt:lpstr>
      <vt:lpstr>Dependent Student: Tell Us About Your Parents</vt:lpstr>
      <vt:lpstr>Dependent Student Invites Parents to FAFSA® Form</vt:lpstr>
      <vt:lpstr>Introduction: Dependent Student Demographics</vt:lpstr>
      <vt:lpstr>Dependent Student Demographic Information</vt:lpstr>
      <vt:lpstr>Dependent Student Race and Ethnicity</vt:lpstr>
      <vt:lpstr>Dependent Student Race and Ethnicity (Continued)</vt:lpstr>
      <vt:lpstr>Dependent Student Citizenship Status </vt:lpstr>
      <vt:lpstr>Dependent Student’s Parent Education Status</vt:lpstr>
      <vt:lpstr>Dependent Student’s Parent Killed in Line of Duty</vt:lpstr>
      <vt:lpstr>Dependent Student High School Completion Status</vt:lpstr>
      <vt:lpstr>Dependent Student High School Information</vt:lpstr>
      <vt:lpstr>Dependent Student Confirms High School</vt:lpstr>
      <vt:lpstr>Introduction: Dependent Student Financials</vt:lpstr>
      <vt:lpstr>Dependent Student Tax Filing Status</vt:lpstr>
      <vt:lpstr>Dependent Student Tax Return Information</vt:lpstr>
      <vt:lpstr>Dependent Student Tax Return Information (Continued)</vt:lpstr>
      <vt:lpstr>Dependent Student Assets</vt:lpstr>
      <vt:lpstr>Introduction: Dependent Student Select Colleges</vt:lpstr>
      <vt:lpstr>Dependent Student College Search</vt:lpstr>
      <vt:lpstr>Dependent Student College Search (Continued 1 of 2)</vt:lpstr>
      <vt:lpstr>Dependent Student College Search (Continued 2 of 2)</vt:lpstr>
      <vt:lpstr>Dependent Student Review Page</vt:lpstr>
      <vt:lpstr>Dependent Student Review Page (Continued)</vt:lpstr>
      <vt:lpstr>Dependent Student Signature</vt:lpstr>
      <vt:lpstr>Dependent Student Signature (Continued)</vt:lpstr>
      <vt:lpstr>Dependent Student Section Complete</vt:lpstr>
      <vt:lpstr>Dependent Student Section Complete (Continued)</vt:lpstr>
      <vt:lpstr>Dependent Student’s Parent Email</vt:lpstr>
      <vt:lpstr>Dependent Student’s Parent Log In</vt:lpstr>
      <vt:lpstr>Parent Status Center – My Activity </vt:lpstr>
      <vt:lpstr>Parent Status Center – My Activity (Continued)</vt:lpstr>
      <vt:lpstr>Dependent Student’s Parent Onboarding (1 of 4)</vt:lpstr>
      <vt:lpstr>Dependent Student’s Parent Onboarding (2 of 4)</vt:lpstr>
      <vt:lpstr>Dependent Student’s Parent Onboarding (3 of 4)</vt:lpstr>
      <vt:lpstr>Dependent Student’s Parent Onboarding (4 of 4)</vt:lpstr>
      <vt:lpstr>Dependent Student’s Parent Identity Information</vt:lpstr>
      <vt:lpstr>Dependent Student’s Parent Identity Information  (Continued)</vt:lpstr>
      <vt:lpstr>Dependent Student’s Parent Provides  Consent and Approval</vt:lpstr>
      <vt:lpstr>Dependent Student’s Parent Provides Consent and Approval (Continued)</vt:lpstr>
      <vt:lpstr>Dependent Student’s Parent Imports IRS Information</vt:lpstr>
      <vt:lpstr>Dependent Student’s Parent Imports IRS Information (Continued)</vt:lpstr>
      <vt:lpstr>Introduction: Dependent Student’s Parent Demographics</vt:lpstr>
      <vt:lpstr>Dependent Student’s Parent Current Marital Status</vt:lpstr>
      <vt:lpstr>Dependent Student’s Parent State of Legal Residence</vt:lpstr>
      <vt:lpstr>Introduction: Dependent Student’s Parent Finances</vt:lpstr>
      <vt:lpstr>Dependent Student’s Parent Federal Benefits Received </vt:lpstr>
      <vt:lpstr>Dependent Student’s Parent Tax Filing Status</vt:lpstr>
      <vt:lpstr>Dependent Student’s Parent Family Size</vt:lpstr>
      <vt:lpstr>Dependent Student’s Parent Number in College</vt:lpstr>
      <vt:lpstr>Dependent Student’s Parent Tax Return Information</vt:lpstr>
      <vt:lpstr>Dependent Student’s Parent Assets</vt:lpstr>
      <vt:lpstr>Dependent Student’s Other Parent Information </vt:lpstr>
      <vt:lpstr>Dependent Student’s Parent Review Page</vt:lpstr>
      <vt:lpstr>Dependent Student’s Parent Signature</vt:lpstr>
      <vt:lpstr>Dependent Student FAFSA® Confirmation</vt:lpstr>
      <vt:lpstr>Parent Starts and Submits a FAFSA® Form Without Student Consent or Signature </vt:lpstr>
      <vt:lpstr>Parent FAFSA® Landing Page</vt:lpstr>
      <vt:lpstr>Parent Log In</vt:lpstr>
      <vt:lpstr>Parent Roles</vt:lpstr>
      <vt:lpstr>Parent’s Student Information </vt:lpstr>
      <vt:lpstr>Parent Onboarding (1 of 4)</vt:lpstr>
      <vt:lpstr>Parent Onboarding (2 of 4)</vt:lpstr>
      <vt:lpstr>Parent Onboarding (3 of 4)</vt:lpstr>
      <vt:lpstr>Parent Onboarding (4 of 4)</vt:lpstr>
      <vt:lpstr>Parent’s Student Identity Information</vt:lpstr>
      <vt:lpstr>Parent’s Student Identity Information (Continued)</vt:lpstr>
      <vt:lpstr>Parent’s Student State of Legal Residence</vt:lpstr>
      <vt:lpstr>Introduction: Parent’s Student Personal Circumstances</vt:lpstr>
      <vt:lpstr>Parent’s Student Marital Status</vt:lpstr>
      <vt:lpstr>Parent’s Student College or Career School Plans</vt:lpstr>
      <vt:lpstr>Parent’s Student Personal Circumstances</vt:lpstr>
      <vt:lpstr>Parent’s Student Homelessness</vt:lpstr>
      <vt:lpstr>Parent’s Student Unusual Circumstances</vt:lpstr>
      <vt:lpstr>Parent’s Student Dependency Status: Dependent Student</vt:lpstr>
      <vt:lpstr>Parent Identity Information</vt:lpstr>
      <vt:lpstr>Parent Identity Information (Continued)</vt:lpstr>
      <vt:lpstr>Parent Provides Consent and Approval</vt:lpstr>
      <vt:lpstr>Parent Provides Consent and Approval (Continued)</vt:lpstr>
      <vt:lpstr>Parent Imports IRS Information</vt:lpstr>
      <vt:lpstr>Parent Imports IRS Information (Continued)</vt:lpstr>
      <vt:lpstr>Introduction: Parent Demographics</vt:lpstr>
      <vt:lpstr>Parent Current Marital Status</vt:lpstr>
      <vt:lpstr>Parent State of Legal Residence</vt:lpstr>
      <vt:lpstr>Introduction: Parent Financials</vt:lpstr>
      <vt:lpstr>Parent Federal Benefits Received </vt:lpstr>
      <vt:lpstr>Parent Tax Filing Status</vt:lpstr>
      <vt:lpstr>Parent Family Size</vt:lpstr>
      <vt:lpstr>Parent Number in College</vt:lpstr>
      <vt:lpstr>Parent Tax Return Information</vt:lpstr>
      <vt:lpstr>Parent Assets</vt:lpstr>
      <vt:lpstr>Parent Review Page</vt:lpstr>
      <vt:lpstr>Parent Signature</vt:lpstr>
      <vt:lpstr>Parent Section Complete</vt:lpstr>
      <vt:lpstr>Parent Section Complete (Continued)</vt:lpstr>
      <vt:lpstr>Introduction: Parent’s Student Demographics</vt:lpstr>
      <vt:lpstr>Parent’s Student Demographic Information</vt:lpstr>
      <vt:lpstr>Parent’s Student Race and Ethnicity </vt:lpstr>
      <vt:lpstr>Parent’s Student Citizenship Status </vt:lpstr>
      <vt:lpstr>Parent Education Status</vt:lpstr>
      <vt:lpstr>Parent Killed in Line of Duty</vt:lpstr>
      <vt:lpstr>Parent’s Student High School Completion Status</vt:lpstr>
      <vt:lpstr>Parent’s Student High School Information</vt:lpstr>
      <vt:lpstr>Parent Confirms High School</vt:lpstr>
      <vt:lpstr>Introduction: Parent’s Student Financials</vt:lpstr>
      <vt:lpstr>Parent’s Student Tax Filing Status</vt:lpstr>
      <vt:lpstr>Parent’s Student Tax Return Information </vt:lpstr>
      <vt:lpstr>Parent’s Student Tax Return Information (Continued)</vt:lpstr>
      <vt:lpstr>Parent’s Student Assets</vt:lpstr>
      <vt:lpstr>Introduction: Parent Select Colleges</vt:lpstr>
      <vt:lpstr>Parent College Search</vt:lpstr>
      <vt:lpstr>Parent Selected Colleges</vt:lpstr>
      <vt:lpstr>Parent’s Student Review Page </vt:lpstr>
      <vt:lpstr>Parent’s Student Review Page (Continued)</vt:lpstr>
      <vt:lpstr>Parent Receives Student Missing Consent Message</vt:lpstr>
      <vt:lpstr>Parent’s Student Section Complete</vt:lpstr>
      <vt:lpstr>FAFSA Submission Summary</vt:lpstr>
      <vt:lpstr>FAFSA Submission Summary Landing Page</vt:lpstr>
      <vt:lpstr>Eligibility Overview</vt:lpstr>
      <vt:lpstr>Eligibility Overview (Continued)</vt:lpstr>
      <vt:lpstr>FAFSA Form Answers </vt:lpstr>
      <vt:lpstr>FAFSA Form Answers (Continued)</vt:lpstr>
      <vt:lpstr>FAFSA Form Answers Contributors</vt:lpstr>
      <vt:lpstr>School Information </vt:lpstr>
      <vt:lpstr>Next Steps </vt:lpstr>
      <vt:lpstr>More Resources </vt:lpstr>
      <vt:lpstr>Student Adds Schools to FAFSA® Form</vt:lpstr>
      <vt:lpstr>Add Schools Log In</vt:lpstr>
      <vt:lpstr>Add Schools Dashboard</vt:lpstr>
      <vt:lpstr>Add Schools Details</vt:lpstr>
      <vt:lpstr>Add Schools Details (Continued)</vt:lpstr>
      <vt:lpstr>Add Schools Onboarding</vt:lpstr>
      <vt:lpstr>Add Schools Selected Colleges and Career Schools</vt:lpstr>
      <vt:lpstr>Add Schools Selected Colleges and Career Schools (Continued)</vt:lpstr>
      <vt:lpstr>Add Schools College Search</vt:lpstr>
      <vt:lpstr>Add Schools College Search (Continued)</vt:lpstr>
      <vt:lpstr>Add Schools Selected Colleges</vt:lpstr>
      <vt:lpstr>Add Schools Review Changes Page </vt:lpstr>
      <vt:lpstr>Sign and Submit Changes to the FAFSA Form </vt:lpstr>
      <vt:lpstr>Sign and Submit Changes to the FAFSA Form (Continued)</vt:lpstr>
      <vt:lpstr>Add Schools Confirmation</vt:lpstr>
      <vt:lpstr>Student Manages FAFSA® Contributors</vt:lpstr>
      <vt:lpstr>Manage FAFSA® Contributors Log In</vt:lpstr>
      <vt:lpstr>Manage FAFSA® Contributors Dashboard</vt:lpstr>
      <vt:lpstr>Manage FAFSA® Contributors Details</vt:lpstr>
      <vt:lpstr>Manage FAFSA® Contributors Details (Continued)</vt:lpstr>
      <vt:lpstr>Manage FAFSA® Contributors Onboarding</vt:lpstr>
      <vt:lpstr>Manage FAFSA® Contributors Update Contributor</vt:lpstr>
      <vt:lpstr>Manage FAFSA® Contributors Update Contributor Details</vt:lpstr>
      <vt:lpstr>Manage FAFSA® Contributors Update Contributor Details (Continued)</vt:lpstr>
      <vt:lpstr>Manage FAFSA® Contributors Invite Sent </vt:lpstr>
      <vt:lpstr>Manage FAFSA® Contributors Correction Details</vt:lpstr>
      <vt:lpstr>Manage FAFSA® Contributors Section Summary</vt:lpstr>
      <vt:lpstr>Manage FAFSA® Contributors Section Summary (Continued)</vt:lpstr>
      <vt:lpstr>Manage FAFSA® Contributors Section Summary (Pop-Up) 1</vt:lpstr>
      <vt:lpstr>Manage FAFSA® Contributors Student Spouse Section Summary</vt:lpstr>
      <vt:lpstr>Manage FAFSA® Contributors Section Summary (Pop-Up) 2</vt:lpstr>
      <vt:lpstr>Manage FAFSA® Contributors Student Spouse Identity Information</vt:lpstr>
      <vt:lpstr>Manage FAFSA® Contributors Student Spouse Finances</vt:lpstr>
      <vt:lpstr>Manage FAFSA® Contributors Student Spouse  Tax Return Information</vt:lpstr>
      <vt:lpstr>Manage FAFSA® Contributors Student Spouse  Tax Return Information (Continued)</vt:lpstr>
      <vt:lpstr>Manage FAFSA® Contributors Review Changes Page</vt:lpstr>
      <vt:lpstr>Manage FAFSA® Contributors Signature</vt:lpstr>
      <vt:lpstr>Manage FAFSA® Contributors Signature (Pop Up)</vt:lpstr>
      <vt:lpstr>Manage FAFSA® Contributors Confirmation</vt:lpstr>
      <vt:lpstr>Parent Submits a Required FAFSA® Correction for Missing Consent and Approval</vt:lpstr>
      <vt:lpstr>Consent and Approval Correction Log In</vt:lpstr>
      <vt:lpstr>Consent and Approval Correction Dashboard</vt:lpstr>
      <vt:lpstr>Consent and Approval Correction Details</vt:lpstr>
      <vt:lpstr>Consent and Approval Correction Onboarding</vt:lpstr>
      <vt:lpstr>Consent and Approval Correction Provide Consent and Approval</vt:lpstr>
      <vt:lpstr>Consent and Approval Correction Provide Consent and Approval (Continued)</vt:lpstr>
      <vt:lpstr>Consent and Approval Correction Review Changes Page</vt:lpstr>
      <vt:lpstr>Consent Loading Page</vt:lpstr>
      <vt:lpstr>Consent Results Page</vt:lpstr>
      <vt:lpstr>Consent and Approval Correction Signature</vt:lpstr>
      <vt:lpstr>Consent and Approval Correction Confirmation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FAFSA® Form on StudentAid.gov Preview Presentation</dc:title>
  <dc:subject>FAFSA Form</dc:subject>
  <dc:creator>U.S. Department of Education’s Federal Student Aid</dc:creator>
  <cp:keywords>FAFSA, Federal Student Aid, U.S. Department of Education, Student</cp:keywords>
  <dc:description/>
  <cp:lastModifiedBy>Nenette Greeno</cp:lastModifiedBy>
  <cp:revision>27</cp:revision>
  <dcterms:created xsi:type="dcterms:W3CDTF">2020-06-18T13:31:15Z</dcterms:created>
  <dcterms:modified xsi:type="dcterms:W3CDTF">2024-11-20T22:06:31Z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0x01010035B1C6FF60030546809DA2372D00398F</vt:lpwstr>
  </property>
  <property fmtid="{D5CDD505-2E9C-101B-9397-08002B2CF9AE}" pid="3" name="AuthorIds_UIVersion_2560">
    <vt:lpwstr>79</vt:lpwstr>
  </property>
  <property fmtid="{D5CDD505-2E9C-101B-9397-08002B2CF9AE}" pid="4" name="_dlc_DocIdItemGuid">
    <vt:lpwstr>6d8916d9-c90c-427d-be6d-cadf75d58a33</vt:lpwstr>
  </property>
  <property fmtid="{D5CDD505-2E9C-101B-9397-08002B2CF9AE}" pid="5" name="MediaServiceImageTags">
    <vt:lpwstr/>
  </property>
  <property fmtid="{D5CDD505-2E9C-101B-9397-08002B2CF9AE}" pid="6" name="Order">
    <vt:lpwstr>68659400.0000000</vt:lpwstr>
  </property>
  <property fmtid="{D5CDD505-2E9C-101B-9397-08002B2CF9AE}" pid="7" name="MSIP_Label_7f2bf3fa-7640-45a1-8ef1-3afb2421d8f3_Enabled">
    <vt:lpwstr>true</vt:lpwstr>
  </property>
  <property fmtid="{D5CDD505-2E9C-101B-9397-08002B2CF9AE}" pid="8" name="MSIP_Label_7f2bf3fa-7640-45a1-8ef1-3afb2421d8f3_SetDate">
    <vt:lpwstr>2024-04-22T13:56:11Z</vt:lpwstr>
  </property>
  <property fmtid="{D5CDD505-2E9C-101B-9397-08002B2CF9AE}" pid="9" name="MSIP_Label_7f2bf3fa-7640-45a1-8ef1-3afb2421d8f3_Method">
    <vt:lpwstr>Standard</vt:lpwstr>
  </property>
  <property fmtid="{D5CDD505-2E9C-101B-9397-08002B2CF9AE}" pid="10" name="MSIP_Label_7f2bf3fa-7640-45a1-8ef1-3afb2421d8f3_Name">
    <vt:lpwstr>Confidential</vt:lpwstr>
  </property>
  <property fmtid="{D5CDD505-2E9C-101B-9397-08002B2CF9AE}" pid="11" name="MSIP_Label_7f2bf3fa-7640-45a1-8ef1-3afb2421d8f3_SiteId">
    <vt:lpwstr>a01f407a-85cb-4a16-98bb-f28e6384bd28</vt:lpwstr>
  </property>
  <property fmtid="{D5CDD505-2E9C-101B-9397-08002B2CF9AE}" pid="12" name="MSIP_Label_7f2bf3fa-7640-45a1-8ef1-3afb2421d8f3_ActionId">
    <vt:lpwstr>541671d2-d69d-4745-afce-622fe1ee7e30</vt:lpwstr>
  </property>
  <property fmtid="{D5CDD505-2E9C-101B-9397-08002B2CF9AE}" pid="13" name="MSIP_Label_7f2bf3fa-7640-45a1-8ef1-3afb2421d8f3_ContentBits">
    <vt:lpwstr>0</vt:lpwstr>
  </property>
</Properties>
</file>